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4" r:id="rId1"/>
    <p:sldMasterId id="2147483655" r:id="rId2"/>
  </p:sldMasterIdLst>
  <p:notesMasterIdLst>
    <p:notesMasterId r:id="rId76"/>
  </p:notesMasterIdLst>
  <p:sldIdLst>
    <p:sldId id="310" r:id="rId3"/>
    <p:sldId id="311" r:id="rId4"/>
    <p:sldId id="357" r:id="rId5"/>
    <p:sldId id="356" r:id="rId6"/>
    <p:sldId id="359" r:id="rId7"/>
    <p:sldId id="312" r:id="rId8"/>
    <p:sldId id="313" r:id="rId9"/>
    <p:sldId id="314" r:id="rId10"/>
    <p:sldId id="315" r:id="rId11"/>
    <p:sldId id="316" r:id="rId12"/>
    <p:sldId id="317" r:id="rId13"/>
    <p:sldId id="337" r:id="rId14"/>
    <p:sldId id="338" r:id="rId15"/>
    <p:sldId id="328" r:id="rId16"/>
    <p:sldId id="339" r:id="rId17"/>
    <p:sldId id="340" r:id="rId18"/>
    <p:sldId id="341" r:id="rId19"/>
    <p:sldId id="342" r:id="rId20"/>
    <p:sldId id="343" r:id="rId21"/>
    <p:sldId id="344" r:id="rId22"/>
    <p:sldId id="345" r:id="rId23"/>
    <p:sldId id="346" r:id="rId24"/>
    <p:sldId id="347" r:id="rId25"/>
    <p:sldId id="267" r:id="rId26"/>
    <p:sldId id="348" r:id="rId27"/>
    <p:sldId id="349" r:id="rId28"/>
    <p:sldId id="269" r:id="rId29"/>
    <p:sldId id="350" r:id="rId30"/>
    <p:sldId id="270" r:id="rId31"/>
    <p:sldId id="351" r:id="rId32"/>
    <p:sldId id="271" r:id="rId33"/>
    <p:sldId id="352" r:id="rId34"/>
    <p:sldId id="360" r:id="rId35"/>
    <p:sldId id="355" r:id="rId36"/>
    <p:sldId id="362" r:id="rId37"/>
    <p:sldId id="363" r:id="rId38"/>
    <p:sldId id="318" r:id="rId39"/>
    <p:sldId id="336" r:id="rId40"/>
    <p:sldId id="319" r:id="rId41"/>
    <p:sldId id="320" r:id="rId42"/>
    <p:sldId id="321" r:id="rId43"/>
    <p:sldId id="322" r:id="rId44"/>
    <p:sldId id="323" r:id="rId45"/>
    <p:sldId id="324" r:id="rId46"/>
    <p:sldId id="325" r:id="rId47"/>
    <p:sldId id="326" r:id="rId48"/>
    <p:sldId id="327" r:id="rId49"/>
    <p:sldId id="258" r:id="rId50"/>
    <p:sldId id="259" r:id="rId51"/>
    <p:sldId id="260" r:id="rId52"/>
    <p:sldId id="261" r:id="rId53"/>
    <p:sldId id="262" r:id="rId54"/>
    <p:sldId id="263" r:id="rId55"/>
    <p:sldId id="264" r:id="rId56"/>
    <p:sldId id="331" r:id="rId57"/>
    <p:sldId id="265" r:id="rId58"/>
    <p:sldId id="266" r:id="rId59"/>
    <p:sldId id="268" r:id="rId60"/>
    <p:sldId id="272" r:id="rId61"/>
    <p:sldId id="335" r:id="rId62"/>
    <p:sldId id="273" r:id="rId63"/>
    <p:sldId id="332" r:id="rId64"/>
    <p:sldId id="333" r:id="rId65"/>
    <p:sldId id="334" r:id="rId66"/>
    <p:sldId id="274" r:id="rId67"/>
    <p:sldId id="358" r:id="rId68"/>
    <p:sldId id="275" r:id="rId69"/>
    <p:sldId id="276" r:id="rId70"/>
    <p:sldId id="277" r:id="rId71"/>
    <p:sldId id="278" r:id="rId72"/>
    <p:sldId id="279" r:id="rId73"/>
    <p:sldId id="280" r:id="rId74"/>
    <p:sldId id="329" r:id="rId7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794B11-0092-4B83-BB13-9FD62AF5F5D1}" v="317" dt="2023-08-28T03:40:52.562"/>
  </p1510:revLst>
</p1510:revInfo>
</file>

<file path=ppt/tableStyles.xml><?xml version="1.0" encoding="utf-8"?>
<a:tblStyleLst xmlns:a="http://schemas.openxmlformats.org/drawingml/2006/main" def="{51379480-A312-43F6-959B-FE4A100BF2F4}">
  <a:tblStyle styleId="{51379480-A312-43F6-959B-FE4A100BF2F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5" d="100"/>
          <a:sy n="45" d="100"/>
        </p:scale>
        <p:origin x="41" y="4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microsoft.com/office/2015/10/relationships/revisionInfo" Target="revisionInfo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viewProps" Target="viewProps.xml"/><Relationship Id="rId81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iasun Li" userId="ed0960a7-b122-4f93-85f4-b529ecc9f265" providerId="ADAL" clId="{15794B11-0092-4B83-BB13-9FD62AF5F5D1}"/>
    <pc:docChg chg="undo custSel addSld delSld modSld">
      <pc:chgData name="Jiasun Li" userId="ed0960a7-b122-4f93-85f4-b529ecc9f265" providerId="ADAL" clId="{15794B11-0092-4B83-BB13-9FD62AF5F5D1}" dt="2023-08-28T04:09:16.713" v="964" actId="6549"/>
      <pc:docMkLst>
        <pc:docMk/>
      </pc:docMkLst>
      <pc:sldChg chg="addSp delSp modSp mod">
        <pc:chgData name="Jiasun Li" userId="ed0960a7-b122-4f93-85f4-b529ecc9f265" providerId="ADAL" clId="{15794B11-0092-4B83-BB13-9FD62AF5F5D1}" dt="2023-08-28T03:39:17.575" v="953" actId="1036"/>
        <pc:sldMkLst>
          <pc:docMk/>
          <pc:sldMk cId="1366465887" sldId="256"/>
        </pc:sldMkLst>
        <pc:spChg chg="mod">
          <ac:chgData name="Jiasun Li" userId="ed0960a7-b122-4f93-85f4-b529ecc9f265" providerId="ADAL" clId="{15794B11-0092-4B83-BB13-9FD62AF5F5D1}" dt="2023-08-28T03:39:17.575" v="953" actId="1036"/>
          <ac:spMkLst>
            <pc:docMk/>
            <pc:sldMk cId="1366465887" sldId="256"/>
            <ac:spMk id="2" creationId="{4620C163-3528-4A81-8549-FC670BB16491}"/>
          </ac:spMkLst>
        </pc:spChg>
        <pc:spChg chg="add del mod">
          <ac:chgData name="Jiasun Li" userId="ed0960a7-b122-4f93-85f4-b529ecc9f265" providerId="ADAL" clId="{15794B11-0092-4B83-BB13-9FD62AF5F5D1}" dt="2023-08-28T03:39:12.541" v="907" actId="478"/>
          <ac:spMkLst>
            <pc:docMk/>
            <pc:sldMk cId="1366465887" sldId="256"/>
            <ac:spMk id="4" creationId="{4DA3CE31-291D-1064-58BB-80FA92763BD3}"/>
          </ac:spMkLst>
        </pc:spChg>
        <pc:spChg chg="del">
          <ac:chgData name="Jiasun Li" userId="ed0960a7-b122-4f93-85f4-b529ecc9f265" providerId="ADAL" clId="{15794B11-0092-4B83-BB13-9FD62AF5F5D1}" dt="2023-08-28T03:36:23.947" v="858" actId="21"/>
          <ac:spMkLst>
            <pc:docMk/>
            <pc:sldMk cId="1366465887" sldId="256"/>
            <ac:spMk id="6" creationId="{7D728F26-BF11-2EAF-37F0-9EC6A7401ECB}"/>
          </ac:spMkLst>
        </pc:spChg>
        <pc:picChg chg="del">
          <ac:chgData name="Jiasun Li" userId="ed0960a7-b122-4f93-85f4-b529ecc9f265" providerId="ADAL" clId="{15794B11-0092-4B83-BB13-9FD62AF5F5D1}" dt="2023-08-28T03:38:48.222" v="892" actId="478"/>
          <ac:picMkLst>
            <pc:docMk/>
            <pc:sldMk cId="1366465887" sldId="256"/>
            <ac:picMk id="7" creationId="{4A6C57E3-724A-FA80-E609-05E7B298CBF7}"/>
          </ac:picMkLst>
        </pc:picChg>
      </pc:sldChg>
      <pc:sldChg chg="modSp mod">
        <pc:chgData name="Jiasun Li" userId="ed0960a7-b122-4f93-85f4-b529ecc9f265" providerId="ADAL" clId="{15794B11-0092-4B83-BB13-9FD62AF5F5D1}" dt="2023-08-28T04:09:16.713" v="964" actId="6549"/>
        <pc:sldMkLst>
          <pc:docMk/>
          <pc:sldMk cId="0" sldId="265"/>
        </pc:sldMkLst>
        <pc:spChg chg="mod">
          <ac:chgData name="Jiasun Li" userId="ed0960a7-b122-4f93-85f4-b529ecc9f265" providerId="ADAL" clId="{15794B11-0092-4B83-BB13-9FD62AF5F5D1}" dt="2023-08-28T04:09:16.713" v="964" actId="6549"/>
          <ac:spMkLst>
            <pc:docMk/>
            <pc:sldMk cId="0" sldId="265"/>
            <ac:spMk id="102" creationId="{00000000-0000-0000-0000-000000000000}"/>
          </ac:spMkLst>
        </pc:spChg>
      </pc:sldChg>
      <pc:sldChg chg="modSp mod">
        <pc:chgData name="Jiasun Li" userId="ed0960a7-b122-4f93-85f4-b529ecc9f265" providerId="ADAL" clId="{15794B11-0092-4B83-BB13-9FD62AF5F5D1}" dt="2023-08-28T03:38:05.087" v="890" actId="20577"/>
        <pc:sldMkLst>
          <pc:docMk/>
          <pc:sldMk cId="3602491602" sldId="310"/>
        </pc:sldMkLst>
        <pc:spChg chg="mod">
          <ac:chgData name="Jiasun Li" userId="ed0960a7-b122-4f93-85f4-b529ecc9f265" providerId="ADAL" clId="{15794B11-0092-4B83-BB13-9FD62AF5F5D1}" dt="2023-08-28T03:38:05.087" v="890" actId="20577"/>
          <ac:spMkLst>
            <pc:docMk/>
            <pc:sldMk cId="3602491602" sldId="310"/>
            <ac:spMk id="240" creationId="{00000000-0000-0000-0000-000000000000}"/>
          </ac:spMkLst>
        </pc:spChg>
        <pc:picChg chg="mod">
          <ac:chgData name="Jiasun Li" userId="ed0960a7-b122-4f93-85f4-b529ecc9f265" providerId="ADAL" clId="{15794B11-0092-4B83-BB13-9FD62AF5F5D1}" dt="2023-08-28T03:37:26.631" v="880" actId="1076"/>
          <ac:picMkLst>
            <pc:docMk/>
            <pc:sldMk cId="3602491602" sldId="310"/>
            <ac:picMk id="241" creationId="{00000000-0000-0000-0000-000000000000}"/>
          </ac:picMkLst>
        </pc:picChg>
      </pc:sldChg>
      <pc:sldChg chg="modSp mod modAnim">
        <pc:chgData name="Jiasun Li" userId="ed0960a7-b122-4f93-85f4-b529ecc9f265" providerId="ADAL" clId="{15794B11-0092-4B83-BB13-9FD62AF5F5D1}" dt="2023-08-21T03:04:01.886" v="324" actId="20577"/>
        <pc:sldMkLst>
          <pc:docMk/>
          <pc:sldMk cId="4001966672" sldId="311"/>
        </pc:sldMkLst>
        <pc:spChg chg="mod">
          <ac:chgData name="Jiasun Li" userId="ed0960a7-b122-4f93-85f4-b529ecc9f265" providerId="ADAL" clId="{15794B11-0092-4B83-BB13-9FD62AF5F5D1}" dt="2023-08-21T03:04:01.886" v="324" actId="20577"/>
          <ac:spMkLst>
            <pc:docMk/>
            <pc:sldMk cId="4001966672" sldId="311"/>
            <ac:spMk id="248" creationId="{00000000-0000-0000-0000-000000000000}"/>
          </ac:spMkLst>
        </pc:spChg>
      </pc:sldChg>
      <pc:sldChg chg="modSp mod">
        <pc:chgData name="Jiasun Li" userId="ed0960a7-b122-4f93-85f4-b529ecc9f265" providerId="ADAL" clId="{15794B11-0092-4B83-BB13-9FD62AF5F5D1}" dt="2023-08-21T03:13:05.181" v="400" actId="6549"/>
        <pc:sldMkLst>
          <pc:docMk/>
          <pc:sldMk cId="2372461232" sldId="321"/>
        </pc:sldMkLst>
        <pc:spChg chg="mod">
          <ac:chgData name="Jiasun Li" userId="ed0960a7-b122-4f93-85f4-b529ecc9f265" providerId="ADAL" clId="{15794B11-0092-4B83-BB13-9FD62AF5F5D1}" dt="2023-08-21T03:13:05.181" v="400" actId="6549"/>
          <ac:spMkLst>
            <pc:docMk/>
            <pc:sldMk cId="2372461232" sldId="321"/>
            <ac:spMk id="310" creationId="{00000000-0000-0000-0000-000000000000}"/>
          </ac:spMkLst>
        </pc:spChg>
      </pc:sldChg>
      <pc:sldChg chg="modSp mod">
        <pc:chgData name="Jiasun Li" userId="ed0960a7-b122-4f93-85f4-b529ecc9f265" providerId="ADAL" clId="{15794B11-0092-4B83-BB13-9FD62AF5F5D1}" dt="2023-08-21T03:16:32.379" v="567" actId="20577"/>
        <pc:sldMkLst>
          <pc:docMk/>
          <pc:sldMk cId="30502535" sldId="324"/>
        </pc:sldMkLst>
        <pc:spChg chg="mod">
          <ac:chgData name="Jiasun Li" userId="ed0960a7-b122-4f93-85f4-b529ecc9f265" providerId="ADAL" clId="{15794B11-0092-4B83-BB13-9FD62AF5F5D1}" dt="2023-08-21T03:16:32.379" v="567" actId="20577"/>
          <ac:spMkLst>
            <pc:docMk/>
            <pc:sldMk cId="30502535" sldId="324"/>
            <ac:spMk id="332" creationId="{00000000-0000-0000-0000-000000000000}"/>
          </ac:spMkLst>
        </pc:spChg>
      </pc:sldChg>
      <pc:sldChg chg="addSp delSp modSp mod delAnim modAnim">
        <pc:chgData name="Jiasun Li" userId="ed0960a7-b122-4f93-85f4-b529ecc9f265" providerId="ADAL" clId="{15794B11-0092-4B83-BB13-9FD62AF5F5D1}" dt="2023-08-28T03:40:14.370" v="954" actId="21"/>
        <pc:sldMkLst>
          <pc:docMk/>
          <pc:sldMk cId="1277402952" sldId="328"/>
        </pc:sldMkLst>
        <pc:picChg chg="add del mod">
          <ac:chgData name="Jiasun Li" userId="ed0960a7-b122-4f93-85f4-b529ecc9f265" providerId="ADAL" clId="{15794B11-0092-4B83-BB13-9FD62AF5F5D1}" dt="2023-08-28T03:40:14.370" v="954" actId="21"/>
          <ac:picMkLst>
            <pc:docMk/>
            <pc:sldMk cId="1277402952" sldId="328"/>
            <ac:picMk id="6" creationId="{02EBEBB9-6B64-A974-9A08-6F0D538368C4}"/>
          </ac:picMkLst>
        </pc:picChg>
      </pc:sldChg>
      <pc:sldChg chg="modSp mod modAnim">
        <pc:chgData name="Jiasun Li" userId="ed0960a7-b122-4f93-85f4-b529ecc9f265" providerId="ADAL" clId="{15794B11-0092-4B83-BB13-9FD62AF5F5D1}" dt="2023-08-21T03:30:08.973" v="821"/>
        <pc:sldMkLst>
          <pc:docMk/>
          <pc:sldMk cId="2022563738" sldId="336"/>
        </pc:sldMkLst>
        <pc:spChg chg="mod">
          <ac:chgData name="Jiasun Li" userId="ed0960a7-b122-4f93-85f4-b529ecc9f265" providerId="ADAL" clId="{15794B11-0092-4B83-BB13-9FD62AF5F5D1}" dt="2023-08-21T03:29:57.276" v="820" actId="20577"/>
          <ac:spMkLst>
            <pc:docMk/>
            <pc:sldMk cId="2022563738" sldId="336"/>
            <ac:spMk id="4" creationId="{1C56FA89-6626-434C-B768-6154F4D91E56}"/>
          </ac:spMkLst>
        </pc:spChg>
      </pc:sldChg>
      <pc:sldChg chg="modSp mod">
        <pc:chgData name="Jiasun Li" userId="ed0960a7-b122-4f93-85f4-b529ecc9f265" providerId="ADAL" clId="{15794B11-0092-4B83-BB13-9FD62AF5F5D1}" dt="2023-08-28T03:40:37.709" v="955" actId="1076"/>
        <pc:sldMkLst>
          <pc:docMk/>
          <pc:sldMk cId="1967253983" sldId="351"/>
        </pc:sldMkLst>
        <pc:spChg chg="mod">
          <ac:chgData name="Jiasun Li" userId="ed0960a7-b122-4f93-85f4-b529ecc9f265" providerId="ADAL" clId="{15794B11-0092-4B83-BB13-9FD62AF5F5D1}" dt="2023-08-28T03:40:37.709" v="955" actId="1076"/>
          <ac:spMkLst>
            <pc:docMk/>
            <pc:sldMk cId="1967253983" sldId="351"/>
            <ac:spMk id="4" creationId="{714FC1F9-9E0A-42B9-8C10-13D8E6603727}"/>
          </ac:spMkLst>
        </pc:spChg>
      </pc:sldChg>
      <pc:sldChg chg="del">
        <pc:chgData name="Jiasun Li" userId="ed0960a7-b122-4f93-85f4-b529ecc9f265" providerId="ADAL" clId="{15794B11-0092-4B83-BB13-9FD62AF5F5D1}" dt="2023-08-21T03:10:07.542" v="337" actId="47"/>
        <pc:sldMkLst>
          <pc:docMk/>
          <pc:sldMk cId="3932890367" sldId="353"/>
        </pc:sldMkLst>
      </pc:sldChg>
      <pc:sldChg chg="addSp modSp mod modAnim">
        <pc:chgData name="Jiasun Li" userId="ed0960a7-b122-4f93-85f4-b529ecc9f265" providerId="ADAL" clId="{15794B11-0092-4B83-BB13-9FD62AF5F5D1}" dt="2023-08-28T03:40:52.562" v="956"/>
        <pc:sldMkLst>
          <pc:docMk/>
          <pc:sldMk cId="643963393" sldId="355"/>
        </pc:sldMkLst>
        <pc:spChg chg="mod">
          <ac:chgData name="Jiasun Li" userId="ed0960a7-b122-4f93-85f4-b529ecc9f265" providerId="ADAL" clId="{15794B11-0092-4B83-BB13-9FD62AF5F5D1}" dt="2023-08-21T03:11:00.492" v="370" actId="20577"/>
          <ac:spMkLst>
            <pc:docMk/>
            <pc:sldMk cId="643963393" sldId="355"/>
            <ac:spMk id="5" creationId="{00000000-0000-0000-0000-000000000000}"/>
          </ac:spMkLst>
        </pc:spChg>
        <pc:picChg chg="add mod">
          <ac:chgData name="Jiasun Li" userId="ed0960a7-b122-4f93-85f4-b529ecc9f265" providerId="ADAL" clId="{15794B11-0092-4B83-BB13-9FD62AF5F5D1}" dt="2023-08-28T03:40:52.562" v="956"/>
          <ac:picMkLst>
            <pc:docMk/>
            <pc:sldMk cId="643963393" sldId="355"/>
            <ac:picMk id="2" creationId="{4CAFB9CF-3C52-D64F-9462-4825C1501B0B}"/>
          </ac:picMkLst>
        </pc:picChg>
        <pc:picChg chg="add mod">
          <ac:chgData name="Jiasun Li" userId="ed0960a7-b122-4f93-85f4-b529ecc9f265" providerId="ADAL" clId="{15794B11-0092-4B83-BB13-9FD62AF5F5D1}" dt="2023-08-21T03:23:21.354" v="574" actId="1076"/>
          <ac:picMkLst>
            <pc:docMk/>
            <pc:sldMk cId="643963393" sldId="355"/>
            <ac:picMk id="2050" creationId="{9DEBA27E-5A25-7BAE-499B-A29750433DB5}"/>
          </ac:picMkLst>
        </pc:picChg>
      </pc:sldChg>
      <pc:sldChg chg="addSp modSp new mod">
        <pc:chgData name="Jiasun Li" userId="ed0960a7-b122-4f93-85f4-b529ecc9f265" providerId="ADAL" clId="{15794B11-0092-4B83-BB13-9FD62AF5F5D1}" dt="2023-08-21T03:05:51.806" v="336" actId="1076"/>
        <pc:sldMkLst>
          <pc:docMk/>
          <pc:sldMk cId="1103195190" sldId="356"/>
        </pc:sldMkLst>
        <pc:spChg chg="mod">
          <ac:chgData name="Jiasun Li" userId="ed0960a7-b122-4f93-85f4-b529ecc9f265" providerId="ADAL" clId="{15794B11-0092-4B83-BB13-9FD62AF5F5D1}" dt="2023-08-21T02:59:03.749" v="13"/>
          <ac:spMkLst>
            <pc:docMk/>
            <pc:sldMk cId="1103195190" sldId="356"/>
            <ac:spMk id="2" creationId="{1C2B16B6-B2DF-1D1A-9500-12B7E2AA5EC7}"/>
          </ac:spMkLst>
        </pc:spChg>
        <pc:spChg chg="add mod">
          <ac:chgData name="Jiasun Li" userId="ed0960a7-b122-4f93-85f4-b529ecc9f265" providerId="ADAL" clId="{15794B11-0092-4B83-BB13-9FD62AF5F5D1}" dt="2023-08-21T03:05:51.806" v="336" actId="1076"/>
          <ac:spMkLst>
            <pc:docMk/>
            <pc:sldMk cId="1103195190" sldId="356"/>
            <ac:spMk id="5" creationId="{F9179B8F-F399-CCDB-E850-DD3F122BE4BC}"/>
          </ac:spMkLst>
        </pc:spChg>
        <pc:picChg chg="add mod">
          <ac:chgData name="Jiasun Li" userId="ed0960a7-b122-4f93-85f4-b529ecc9f265" providerId="ADAL" clId="{15794B11-0092-4B83-BB13-9FD62AF5F5D1}" dt="2023-08-21T03:05:14.492" v="328" actId="1076"/>
          <ac:picMkLst>
            <pc:docMk/>
            <pc:sldMk cId="1103195190" sldId="356"/>
            <ac:picMk id="4" creationId="{AA58D035-D1D9-4C0A-44AB-0CFFCBFBDC10}"/>
          </ac:picMkLst>
        </pc:picChg>
        <pc:picChg chg="add mod">
          <ac:chgData name="Jiasun Li" userId="ed0960a7-b122-4f93-85f4-b529ecc9f265" providerId="ADAL" clId="{15794B11-0092-4B83-BB13-9FD62AF5F5D1}" dt="2023-08-21T03:05:11.510" v="327" actId="1076"/>
          <ac:picMkLst>
            <pc:docMk/>
            <pc:sldMk cId="1103195190" sldId="356"/>
            <ac:picMk id="1026" creationId="{B34E70C6-7FB6-6A06-C82A-6F465BE5DF5D}"/>
          </ac:picMkLst>
        </pc:picChg>
      </pc:sldChg>
      <pc:sldChg chg="addSp delSp modSp new mod modClrScheme chgLayout">
        <pc:chgData name="Jiasun Li" userId="ed0960a7-b122-4f93-85f4-b529ecc9f265" providerId="ADAL" clId="{15794B11-0092-4B83-BB13-9FD62AF5F5D1}" dt="2023-08-21T03:25:07.978" v="591" actId="478"/>
        <pc:sldMkLst>
          <pc:docMk/>
          <pc:sldMk cId="2859668398" sldId="357"/>
        </pc:sldMkLst>
        <pc:spChg chg="del mod ord">
          <ac:chgData name="Jiasun Li" userId="ed0960a7-b122-4f93-85f4-b529ecc9f265" providerId="ADAL" clId="{15794B11-0092-4B83-BB13-9FD62AF5F5D1}" dt="2023-08-21T03:24:55.813" v="577" actId="700"/>
          <ac:spMkLst>
            <pc:docMk/>
            <pc:sldMk cId="2859668398" sldId="357"/>
            <ac:spMk id="2" creationId="{F6BA5EE7-6A2C-65F5-AF88-87302110C11D}"/>
          </ac:spMkLst>
        </pc:spChg>
        <pc:spChg chg="add mod ord">
          <ac:chgData name="Jiasun Li" userId="ed0960a7-b122-4f93-85f4-b529ecc9f265" providerId="ADAL" clId="{15794B11-0092-4B83-BB13-9FD62AF5F5D1}" dt="2023-08-21T03:25:00.201" v="590" actId="20577"/>
          <ac:spMkLst>
            <pc:docMk/>
            <pc:sldMk cId="2859668398" sldId="357"/>
            <ac:spMk id="3" creationId="{4A08DE7B-A0BF-AA80-8A80-97347C193376}"/>
          </ac:spMkLst>
        </pc:spChg>
        <pc:spChg chg="add del mod ord">
          <ac:chgData name="Jiasun Li" userId="ed0960a7-b122-4f93-85f4-b529ecc9f265" providerId="ADAL" clId="{15794B11-0092-4B83-BB13-9FD62AF5F5D1}" dt="2023-08-21T03:25:07.978" v="591" actId="478"/>
          <ac:spMkLst>
            <pc:docMk/>
            <pc:sldMk cId="2859668398" sldId="357"/>
            <ac:spMk id="4" creationId="{D398001D-3337-75B5-365E-1A002B5EFD32}"/>
          </ac:spMkLst>
        </pc:spChg>
      </pc:sldChg>
      <pc:sldChg chg="addSp modSp new del mod">
        <pc:chgData name="Jiasun Li" userId="ed0960a7-b122-4f93-85f4-b529ecc9f265" providerId="ADAL" clId="{15794B11-0092-4B83-BB13-9FD62AF5F5D1}" dt="2023-08-21T03:28:05.071" v="677" actId="47"/>
        <pc:sldMkLst>
          <pc:docMk/>
          <pc:sldMk cId="597797107" sldId="358"/>
        </pc:sldMkLst>
        <pc:spChg chg="mod">
          <ac:chgData name="Jiasun Li" userId="ed0960a7-b122-4f93-85f4-b529ecc9f265" providerId="ADAL" clId="{15794B11-0092-4B83-BB13-9FD62AF5F5D1}" dt="2023-08-21T03:27:19.128" v="629" actId="20577"/>
          <ac:spMkLst>
            <pc:docMk/>
            <pc:sldMk cId="597797107" sldId="358"/>
            <ac:spMk id="2" creationId="{0522DAC5-E2BE-0E1A-0530-64F2D4F5CA6A}"/>
          </ac:spMkLst>
        </pc:spChg>
        <pc:spChg chg="add mod">
          <ac:chgData name="Jiasun Li" userId="ed0960a7-b122-4f93-85f4-b529ecc9f265" providerId="ADAL" clId="{15794B11-0092-4B83-BB13-9FD62AF5F5D1}" dt="2023-08-21T03:27:52.665" v="676" actId="20577"/>
          <ac:spMkLst>
            <pc:docMk/>
            <pc:sldMk cId="597797107" sldId="358"/>
            <ac:spMk id="3" creationId="{98F8CB2C-86F2-628B-5D7F-4B55EB0DCFB2}"/>
          </ac:spMkLst>
        </pc:spChg>
      </pc:sldChg>
      <pc:sldChg chg="addSp delSp modSp new del mod modClrScheme chgLayout">
        <pc:chgData name="Jiasun Li" userId="ed0960a7-b122-4f93-85f4-b529ecc9f265" providerId="ADAL" clId="{15794B11-0092-4B83-BB13-9FD62AF5F5D1}" dt="2023-08-28T03:38:13.289" v="891" actId="47"/>
        <pc:sldMkLst>
          <pc:docMk/>
          <pc:sldMk cId="113427234" sldId="359"/>
        </pc:sldMkLst>
        <pc:spChg chg="del mod ord">
          <ac:chgData name="Jiasun Li" userId="ed0960a7-b122-4f93-85f4-b529ecc9f265" providerId="ADAL" clId="{15794B11-0092-4B83-BB13-9FD62AF5F5D1}" dt="2023-08-28T03:37:03.220" v="862" actId="700"/>
          <ac:spMkLst>
            <pc:docMk/>
            <pc:sldMk cId="113427234" sldId="359"/>
            <ac:spMk id="2" creationId="{0C96BC95-B767-2A75-FF34-753989E3809D}"/>
          </ac:spMkLst>
        </pc:spChg>
        <pc:spChg chg="del mod ord">
          <ac:chgData name="Jiasun Li" userId="ed0960a7-b122-4f93-85f4-b529ecc9f265" providerId="ADAL" clId="{15794B11-0092-4B83-BB13-9FD62AF5F5D1}" dt="2023-08-28T03:37:03.220" v="862" actId="700"/>
          <ac:spMkLst>
            <pc:docMk/>
            <pc:sldMk cId="113427234" sldId="359"/>
            <ac:spMk id="3" creationId="{95E26F8F-283D-667E-E6D1-B338BDB067B9}"/>
          </ac:spMkLst>
        </pc:spChg>
        <pc:spChg chg="del">
          <ac:chgData name="Jiasun Li" userId="ed0960a7-b122-4f93-85f4-b529ecc9f265" providerId="ADAL" clId="{15794B11-0092-4B83-BB13-9FD62AF5F5D1}" dt="2023-08-28T03:37:03.220" v="862" actId="700"/>
          <ac:spMkLst>
            <pc:docMk/>
            <pc:sldMk cId="113427234" sldId="359"/>
            <ac:spMk id="4" creationId="{2D59F89F-1831-8817-7F02-CC78F7784E5B}"/>
          </ac:spMkLst>
        </pc:spChg>
        <pc:spChg chg="add mod ord">
          <ac:chgData name="Jiasun Li" userId="ed0960a7-b122-4f93-85f4-b529ecc9f265" providerId="ADAL" clId="{15794B11-0092-4B83-BB13-9FD62AF5F5D1}" dt="2023-08-28T03:37:03.220" v="862" actId="700"/>
          <ac:spMkLst>
            <pc:docMk/>
            <pc:sldMk cId="113427234" sldId="359"/>
            <ac:spMk id="5" creationId="{2F430152-2E25-260D-FEB8-92DFF0A28524}"/>
          </ac:spMkLst>
        </pc:spChg>
        <pc:spChg chg="add del mod ord">
          <ac:chgData name="Jiasun Li" userId="ed0960a7-b122-4f93-85f4-b529ecc9f265" providerId="ADAL" clId="{15794B11-0092-4B83-BB13-9FD62AF5F5D1}" dt="2023-08-28T03:37:05.238" v="863"/>
          <ac:spMkLst>
            <pc:docMk/>
            <pc:sldMk cId="113427234" sldId="359"/>
            <ac:spMk id="6" creationId="{2DE07F97-C582-8B06-B0CF-ABF6047693A6}"/>
          </ac:spMkLst>
        </pc:spChg>
        <pc:spChg chg="add mod">
          <ac:chgData name="Jiasun Li" userId="ed0960a7-b122-4f93-85f4-b529ecc9f265" providerId="ADAL" clId="{15794B11-0092-4B83-BB13-9FD62AF5F5D1}" dt="2023-08-28T03:37:33.476" v="881" actId="21"/>
          <ac:spMkLst>
            <pc:docMk/>
            <pc:sldMk cId="113427234" sldId="359"/>
            <ac:spMk id="7" creationId="{43EA7369-A1E6-E70B-851E-194D3DE59F86}"/>
          </ac:spMkLst>
        </pc:spChg>
      </pc:sldChg>
      <pc:sldChg chg="new del">
        <pc:chgData name="Jiasun Li" userId="ed0960a7-b122-4f93-85f4-b529ecc9f265" providerId="ADAL" clId="{15794B11-0092-4B83-BB13-9FD62AF5F5D1}" dt="2023-08-28T03:36:53.388" v="860" actId="47"/>
        <pc:sldMkLst>
          <pc:docMk/>
          <pc:sldMk cId="552111167" sldId="359"/>
        </pc:sldMkLst>
      </pc:sldChg>
      <pc:sldMasterChg chg="delSldLayout">
        <pc:chgData name="Jiasun Li" userId="ed0960a7-b122-4f93-85f4-b529ecc9f265" providerId="ADAL" clId="{15794B11-0092-4B83-BB13-9FD62AF5F5D1}" dt="2023-08-28T03:36:53.388" v="860" actId="47"/>
        <pc:sldMasterMkLst>
          <pc:docMk/>
          <pc:sldMasterMk cId="2126807647" sldId="2147483655"/>
        </pc:sldMasterMkLst>
        <pc:sldLayoutChg chg="del">
          <pc:chgData name="Jiasun Li" userId="ed0960a7-b122-4f93-85f4-b529ecc9f265" providerId="ADAL" clId="{15794B11-0092-4B83-BB13-9FD62AF5F5D1}" dt="2023-08-28T03:36:53.388" v="860" actId="47"/>
          <pc:sldLayoutMkLst>
            <pc:docMk/>
            <pc:sldMasterMk cId="2126807647" sldId="2147483655"/>
            <pc:sldLayoutMk cId="3234832087" sldId="2147483657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102703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6969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Shape 2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00745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Shape 2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7641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Shape 2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99851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Shape 2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63301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Shape 3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60688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Shape 3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8622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Shape 3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7054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Shape 3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21189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" name="Google Shape;2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34337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36712d49e_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" name="Google Shape;46;g36712d49e_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9715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62552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6712d49e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6712d49e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450822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36712d49e_0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36712d49e_0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5521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6cc43db6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6cc43db6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90459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6cc43db6_0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6cc43db6_0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32919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6712d49e_0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6712d49e_0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99881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6cc43db6_0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36cc43db6_0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59476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Shape 5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" name="Shape 5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06946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6712d49e_0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36712d49e_0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10955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6997a2ca_0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6997a2ca_0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82341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6cc43db6_0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6cc43db6_0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8984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Shape 2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9651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6997a2ca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6997a2ca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45095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6cc43db6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36cc43db6_0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64114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Shape 6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1" name="Shape 6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37734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Shape 6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7" name="Shape 6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93286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Shape 7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9" name="Shape 7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939987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741f2b5d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741f2b5d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325180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712d49e_0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712d49e_0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324614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6712d49e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36712d49e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540390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6712d49e_0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36712d49e_0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041306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6712d49e_0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36712d49e_0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1909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Shape 2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620889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6712d49e_0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36712d49e_0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142148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6cc43db6_0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36cc43db6_0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81737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Shape 2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96877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Shape 2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65208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95257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30538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Shape 2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764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685800" y="1583344"/>
            <a:ext cx="7772400" cy="1159856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685800" y="2840055"/>
            <a:ext cx="7772400" cy="784738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E4208-533E-49F2-B162-08711FCAE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2E8D3-CCE3-4CD6-BE86-A74FDCC433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213AF-16AD-4DB1-A978-0B545AFDF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1BCD5-BDF3-426B-998E-5AB60A647C16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3A01A4-A3C9-4BDC-873A-1D428DA9E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8120E6-32C9-4748-ACB1-3FB7524E5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6C6F8-6E98-462D-84A7-465B60022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031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B16F92C-6E75-4221-9E05-E536E542F1E7}"/>
              </a:ext>
            </a:extLst>
          </p:cNvPr>
          <p:cNvSpPr/>
          <p:nvPr userDrawn="1"/>
        </p:nvSpPr>
        <p:spPr>
          <a:xfrm>
            <a:off x="7799146" y="3939525"/>
            <a:ext cx="1418734" cy="1203975"/>
          </a:xfrm>
          <a:prstGeom prst="rect">
            <a:avLst/>
          </a:prstGeom>
          <a:solidFill>
            <a:srgbClr val="23613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A08896-647C-4C2D-B5CE-D1E469808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650E45-D426-4FE2-B5B3-92CB8554D2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82045B-224B-4FB3-A252-DE44DAA1A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1BCD5-BDF3-426B-998E-5AB60A647C16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097EDB-CC82-419E-ADA1-4AFFEA82A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4560B0-7CE2-4263-8459-FBDFF25A1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6C6F8-6E98-462D-84A7-465B60022CA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6583DA9-93FB-444D-8392-5A68A6562B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339" y="4012407"/>
            <a:ext cx="1250350" cy="114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3513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B16F92C-6E75-4221-9E05-E536E542F1E7}"/>
              </a:ext>
            </a:extLst>
          </p:cNvPr>
          <p:cNvSpPr/>
          <p:nvPr userDrawn="1"/>
        </p:nvSpPr>
        <p:spPr>
          <a:xfrm>
            <a:off x="7799146" y="3939525"/>
            <a:ext cx="1418734" cy="1203975"/>
          </a:xfrm>
          <a:prstGeom prst="rect">
            <a:avLst/>
          </a:prstGeom>
          <a:solidFill>
            <a:srgbClr val="23613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A08896-647C-4C2D-B5CE-D1E469808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650E45-D426-4FE2-B5B3-92CB8554D2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82045B-224B-4FB3-A252-DE44DAA1A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1BCD5-BDF3-426B-998E-5AB60A647C16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097EDB-CC82-419E-ADA1-4AFFEA82A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4560B0-7CE2-4263-8459-FBDFF25A1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6C6F8-6E98-462D-84A7-465B60022CA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6583DA9-93FB-444D-8392-5A68A6562B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339" y="4012407"/>
            <a:ext cx="1250350" cy="114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7115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B16F92C-6E75-4221-9E05-E536E542F1E7}"/>
              </a:ext>
            </a:extLst>
          </p:cNvPr>
          <p:cNvSpPr/>
          <p:nvPr userDrawn="1"/>
        </p:nvSpPr>
        <p:spPr>
          <a:xfrm>
            <a:off x="7799146" y="3939525"/>
            <a:ext cx="1418734" cy="1203975"/>
          </a:xfrm>
          <a:prstGeom prst="rect">
            <a:avLst/>
          </a:prstGeom>
          <a:solidFill>
            <a:srgbClr val="23613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A08896-647C-4C2D-B5CE-D1E469808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650E45-D426-4FE2-B5B3-92CB8554D2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82045B-224B-4FB3-A252-DE44DAA1A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1BCD5-BDF3-426B-998E-5AB60A647C16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097EDB-CC82-419E-ADA1-4AFFEA82A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4560B0-7CE2-4263-8459-FBDFF25A1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6C6F8-6E98-462D-84A7-465B60022CA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6583DA9-93FB-444D-8392-5A68A6562B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339" y="4012407"/>
            <a:ext cx="1250350" cy="114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469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457200" y="1200152"/>
            <a:ext cx="8229600" cy="3725681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57200" y="1200152"/>
            <a:ext cx="3994526" cy="3725681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2"/>
          </p:nvPr>
        </p:nvSpPr>
        <p:spPr>
          <a:xfrm>
            <a:off x="4692274" y="1200152"/>
            <a:ext cx="3994526" cy="3725681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 txBox="1">
            <a:spLocks noGrp="1"/>
          </p:cNvSpPr>
          <p:nvPr>
            <p:ph type="body" idx="1"/>
          </p:nvPr>
        </p:nvSpPr>
        <p:spPr>
          <a:xfrm>
            <a:off x="457200" y="4406310"/>
            <a:ext cx="8229600" cy="51952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685800" y="1583342"/>
            <a:ext cx="7772400" cy="1159875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685800" y="2840053"/>
            <a:ext cx="7772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556791" y="4749851"/>
            <a:ext cx="548700" cy="3935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702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994500" cy="3725775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2"/>
          </p:nvPr>
        </p:nvSpPr>
        <p:spPr>
          <a:xfrm>
            <a:off x="4692274" y="1200150"/>
            <a:ext cx="3994500" cy="3725775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sldNum" idx="12"/>
          </p:nvPr>
        </p:nvSpPr>
        <p:spPr>
          <a:xfrm>
            <a:off x="8556791" y="4749851"/>
            <a:ext cx="548700" cy="3935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827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556791" y="4749851"/>
            <a:ext cx="548700" cy="3935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579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525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556791" y="4749851"/>
            <a:ext cx="548700" cy="3935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385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8556791" y="4749851"/>
            <a:ext cx="548700" cy="3935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155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rebuchet MS"/>
              <a:buNone/>
              <a:defRPr sz="36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rebuchet MS"/>
              <a:buNone/>
              <a:defRPr sz="36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rebuchet MS"/>
              <a:buNone/>
              <a:defRPr sz="36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rebuchet MS"/>
              <a:buNone/>
              <a:defRPr sz="36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rebuchet MS"/>
              <a:buNone/>
              <a:defRPr sz="36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rebuchet MS"/>
              <a:buNone/>
              <a:defRPr sz="36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rebuchet MS"/>
              <a:buNone/>
              <a:defRPr sz="36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rebuchet MS"/>
              <a:buNone/>
              <a:defRPr sz="36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rebuchet MS"/>
              <a:buNone/>
              <a:defRPr sz="36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200152"/>
            <a:ext cx="8229600" cy="3725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rebuchet MS"/>
              <a:buChar char="●"/>
              <a:defRPr sz="3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rebuchet MS"/>
              <a:buChar char="○"/>
              <a:defRPr sz="2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rebuchet MS"/>
              <a:buChar char="■"/>
              <a:defRPr sz="2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■"/>
              <a:defRPr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■"/>
              <a:defRPr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>
            <a:off x="9124900" y="-2575"/>
            <a:ext cx="95400" cy="51435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9;p1"/>
          <p:cNvSpPr/>
          <p:nvPr/>
        </p:nvSpPr>
        <p:spPr>
          <a:xfrm>
            <a:off x="9029500" y="0"/>
            <a:ext cx="954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  <a:defRPr sz="3000">
                <a:solidFill>
                  <a:schemeClr val="dk1"/>
                </a:solidFill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 sz="2400">
                <a:solidFill>
                  <a:schemeClr val="dk1"/>
                </a:solidFill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 sz="2400">
                <a:solidFill>
                  <a:schemeClr val="dk1"/>
                </a:solidFill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>
                <a:solidFill>
                  <a:schemeClr val="dk1"/>
                </a:solidFill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>
                <a:solidFill>
                  <a:schemeClr val="dk1"/>
                </a:solidFill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>
                <a:solidFill>
                  <a:schemeClr val="dk1"/>
                </a:solidFill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>
                <a:solidFill>
                  <a:schemeClr val="dk1"/>
                </a:solidFill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>
                <a:solidFill>
                  <a:schemeClr val="dk1"/>
                </a:solidFill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556791" y="4749851"/>
            <a:ext cx="548700" cy="39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</a:defRPr>
            </a:lvl1pPr>
            <a:lvl2pPr lvl="1" algn="r">
              <a:buNone/>
              <a:defRPr sz="1300">
                <a:solidFill>
                  <a:schemeClr val="dk1"/>
                </a:solidFill>
              </a:defRPr>
            </a:lvl2pPr>
            <a:lvl3pPr lvl="2" algn="r">
              <a:buNone/>
              <a:defRPr sz="1300">
                <a:solidFill>
                  <a:schemeClr val="dk1"/>
                </a:solidFill>
              </a:defRPr>
            </a:lvl3pPr>
            <a:lvl4pPr lvl="3" algn="r">
              <a:buNone/>
              <a:defRPr sz="1300">
                <a:solidFill>
                  <a:schemeClr val="dk1"/>
                </a:solidFill>
              </a:defRPr>
            </a:lvl4pPr>
            <a:lvl5pPr lvl="4" algn="r">
              <a:buNone/>
              <a:defRPr sz="1300">
                <a:solidFill>
                  <a:schemeClr val="dk1"/>
                </a:solidFill>
              </a:defRPr>
            </a:lvl5pPr>
            <a:lvl6pPr lvl="5" algn="r">
              <a:buNone/>
              <a:defRPr sz="1300">
                <a:solidFill>
                  <a:schemeClr val="dk1"/>
                </a:solidFill>
              </a:defRPr>
            </a:lvl6pPr>
            <a:lvl7pPr lvl="6" algn="r">
              <a:buNone/>
              <a:defRPr sz="1300">
                <a:solidFill>
                  <a:schemeClr val="dk1"/>
                </a:solidFill>
              </a:defRPr>
            </a:lvl7pPr>
            <a:lvl8pPr lvl="7" algn="r">
              <a:buNone/>
              <a:defRPr sz="1300">
                <a:solidFill>
                  <a:schemeClr val="dk1"/>
                </a:solidFill>
              </a:defRPr>
            </a:lvl8pPr>
            <a:lvl9pPr lvl="8" algn="r">
              <a:buNone/>
              <a:defRPr sz="1300">
                <a:solidFill>
                  <a:schemeClr val="dk1"/>
                </a:solidFill>
              </a:defRPr>
            </a:lvl9pPr>
          </a:lstStyle>
          <a:p>
            <a:fld id="{00000000-1234-1234-1234-123412341234}" type="slidenum">
              <a:rPr lang="en"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8076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6" r:id="rId1"/>
    <p:sldLayoutId id="2147483658" r:id="rId2"/>
    <p:sldLayoutId id="2147483659" r:id="rId3"/>
    <p:sldLayoutId id="2147483660" r:id="rId4"/>
    <p:sldLayoutId id="2147483661" r:id="rId5"/>
    <p:sldLayoutId id="2147483663" r:id="rId6"/>
    <p:sldLayoutId id="2147483664" r:id="rId7"/>
    <p:sldLayoutId id="2147483665" r:id="rId8"/>
    <p:sldLayoutId id="2147483666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google.com/view/jiasunli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hyperlink" Target="https://scholar.google.com/citations?user=LXZUjssAAAAJ&amp;hl=en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eurasianews.it/2018/03/04/future-of-the-banking-industry-not-without-blockchain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usinessinsider.com/one-us-regulator-has-joined-the-r3-blockchain-consortium-2017-3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hyperlink" Target="https://www.ftc.gov/equifax-data-breach" TargetMode="External"/><Relationship Id="rId7" Type="http://schemas.openxmlformats.org/officeDocument/2006/relationships/hyperlink" Target="https://www.theguardian.com/world/2016/nov/10/rupee-note-cancellation-panic-in-india-banks-500-1000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xplorer.btc.com/btc/transaction/4a5e1e4baab89f3a32518a88c31bc87f618f76673e2cc77ab2127b7afdeda33b" TargetMode="External"/><Relationship Id="rId5" Type="http://schemas.openxmlformats.org/officeDocument/2006/relationships/hyperlink" Target="https://www.fastcompany.com/40563538/how-the-ethereum-blockchain-saved-this-china-metoo-letter-from-censorship" TargetMode="External"/><Relationship Id="rId4" Type="http://schemas.openxmlformats.org/officeDocument/2006/relationships/hyperlink" Target="https://etherscan.io/tx/0x2d6a7b0f6adeff38423d4c62cd8b6ccb708ddad85da5d3d06756ad4d8a04a6a2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somfin.gmu.edu/courses/fnan472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d28rh4a8wq0iu5.cloudfront.net/bitcointech/readings/princeton_bitcoin_book.pdf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somfin.gmu.edu/courses/fnan472/#schedule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andersbrownworth.com/blockchain/hash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d5calc.com/hash" TargetMode="Externa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bitcoin.it/wiki/Technical_background_of_version_1_Bitcoin_addresses" TargetMode="External"/><Relationship Id="rId2" Type="http://schemas.openxmlformats.org/officeDocument/2006/relationships/hyperlink" Target="https://md5calc.com/hash" TargetMode="Externa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ashcash.org/papers/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nvlpubs.nist.gov/nistpubs/fips/nist.fips.180-4.pdf" TargetMode="External"/><Relationship Id="rId2" Type="http://schemas.openxmlformats.org/officeDocument/2006/relationships/hyperlink" Target="https://csrc.nist.gov/glossary/term/secure_hash_algorithm_256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nfosecwriteups.com/breaking-down-sha-256-algorithm-2ce61d86f7a3" TargetMode="Externa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urety.com/" TargetMode="External"/><Relationship Id="rId2" Type="http://schemas.openxmlformats.org/officeDocument/2006/relationships/hyperlink" Target="https://motherboard.vice.com/en_us/article/j5nzx4/what-was-the-first-blockchain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venturescanner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ctrTitle"/>
          </p:nvPr>
        </p:nvSpPr>
        <p:spPr>
          <a:xfrm>
            <a:off x="462579" y="1126142"/>
            <a:ext cx="8208085" cy="11598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 dirty="0"/>
              <a:t>FinTech: Blockchain Technologies</a:t>
            </a:r>
            <a:endParaRPr sz="4200" dirty="0"/>
          </a:p>
        </p:txBody>
      </p:sp>
      <p:sp>
        <p:nvSpPr>
          <p:cNvPr id="240" name="Shape 240"/>
          <p:cNvSpPr txBox="1">
            <a:spLocks noGrp="1"/>
          </p:cNvSpPr>
          <p:nvPr>
            <p:ph type="subTitle" idx="1"/>
          </p:nvPr>
        </p:nvSpPr>
        <p:spPr>
          <a:xfrm>
            <a:off x="685800" y="2382854"/>
            <a:ext cx="7772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FNAN 472</a:t>
            </a:r>
            <a:endParaRPr sz="2400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Fall </a:t>
            </a:r>
            <a:r>
              <a:rPr lang="en" sz="2400" dirty="0" smtClean="0"/>
              <a:t>2024</a:t>
            </a:r>
            <a:endParaRPr lang="en" sz="2400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" sz="2400" dirty="0"/>
          </a:p>
          <a:p>
            <a:pPr marL="0" indent="0"/>
            <a:r>
              <a:rPr lang="en-US" sz="2400" dirty="0"/>
              <a:t>Jiasun Li</a:t>
            </a:r>
            <a:endParaRPr lang="en" sz="2400" dirty="0"/>
          </a:p>
          <a:p>
            <a:r>
              <a:rPr lang="en-US" sz="1200" dirty="0">
                <a:hlinkClick r:id="rId3"/>
              </a:rPr>
              <a:t>https://sites.google.com/view/jiasunli</a:t>
            </a:r>
            <a:endParaRPr lang="en-US" sz="1200" dirty="0"/>
          </a:p>
          <a:p>
            <a:r>
              <a:rPr lang="en-US" sz="1200" dirty="0">
                <a:hlinkClick r:id="rId4"/>
              </a:rPr>
              <a:t>https://scholar.google.com/citations?user=LXZUjssAAAAJ&amp;hl=en</a:t>
            </a:r>
            <a:endParaRPr lang="en-US" sz="1200" dirty="0"/>
          </a:p>
          <a:p>
            <a:r>
              <a:rPr lang="en-US" sz="1200" dirty="0"/>
              <a:t>Twitter: @mysteryfigure</a:t>
            </a:r>
          </a:p>
        </p:txBody>
      </p:sp>
      <p:pic>
        <p:nvPicPr>
          <p:cNvPr id="241" name="Shape 2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41497" y="4063028"/>
            <a:ext cx="1828800" cy="878681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Shape 242"/>
          <p:cNvSpPr txBox="1"/>
          <p:nvPr/>
        </p:nvSpPr>
        <p:spPr>
          <a:xfrm>
            <a:off x="5909100" y="4819801"/>
            <a:ext cx="3234900" cy="32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sz="100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4916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blockchain Technologies?</a:t>
            </a:r>
            <a:endParaRPr/>
          </a:p>
        </p:txBody>
      </p:sp>
      <p:pic>
        <p:nvPicPr>
          <p:cNvPr id="277" name="Shape 277"/>
          <p:cNvPicPr preferRelativeResize="0"/>
          <p:nvPr/>
        </p:nvPicPr>
        <p:blipFill rotWithShape="1">
          <a:blip r:embed="rId3">
            <a:alphaModFix/>
          </a:blip>
          <a:srcRect t="14951"/>
          <a:stretch/>
        </p:blipFill>
        <p:spPr>
          <a:xfrm>
            <a:off x="693118" y="1021912"/>
            <a:ext cx="7145460" cy="40625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7838578" y="3128133"/>
            <a:ext cx="130542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http://www.eurasianews.it/2018/03/04/future-of-the-banking-industry-not-without-blockchain/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2060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b="0" dirty="0"/>
              <a:t>US regulator joined the R3 consortium</a:t>
            </a:r>
            <a:br>
              <a:rPr lang="en-US" b="0" dirty="0"/>
            </a:br>
            <a:r>
              <a:rPr lang="en-US" sz="2000" b="0" dirty="0"/>
              <a:t>(Illinois Department of Financial and Professional Regulation (IDFPR))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720598" y="3039648"/>
            <a:ext cx="130542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https://www.businessinsider.com/one-us-regulator-has-joined-the-r3-blockchain-consortium-2017-3</a:t>
            </a:r>
            <a:endParaRPr lang="en-US" dirty="0"/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7" y="1321274"/>
            <a:ext cx="7429773" cy="313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60033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3EA47-3609-4606-A242-80764B8CA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What is Decentralized Finance (DeFi)? Our Ultimate 2021 Guide For Beginners  - CoolWallet">
            <a:extLst>
              <a:ext uri="{FF2B5EF4-FFF2-40B4-BE49-F238E27FC236}">
                <a16:creationId xmlns:a16="http://schemas.microsoft.com/office/drawing/2014/main" id="{5E6C6C8C-28DA-4319-9001-7918D7085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50448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0A332-CA66-48EE-85EB-7E317CCAD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NFTs">
            <a:extLst>
              <a:ext uri="{FF2B5EF4-FFF2-40B4-BE49-F238E27FC236}">
                <a16:creationId xmlns:a16="http://schemas.microsoft.com/office/drawing/2014/main" id="{1F315CE1-09F0-4140-98C5-E2944CB79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42531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blockchain Technologies?</a:t>
            </a:r>
            <a:endParaRPr/>
          </a:p>
        </p:txBody>
      </p:sp>
      <p:pic>
        <p:nvPicPr>
          <p:cNvPr id="283" name="Shape 2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3" y="1215778"/>
            <a:ext cx="2466975" cy="1385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Shape 2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3" y="3216025"/>
            <a:ext cx="2466975" cy="192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Shape 285" descr="Screen Shot 2017-01-22 at 12.13.57 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46028" y="1215775"/>
            <a:ext cx="5940775" cy="969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Shape 286"/>
          <p:cNvPicPr preferRelativeResize="0"/>
          <p:nvPr/>
        </p:nvPicPr>
        <p:blipFill rotWithShape="1">
          <a:blip r:embed="rId6">
            <a:alphaModFix/>
          </a:blip>
          <a:srcRect t="7392" r="14581" b="21665"/>
          <a:stretch/>
        </p:blipFill>
        <p:spPr>
          <a:xfrm>
            <a:off x="6403978" y="1693326"/>
            <a:ext cx="1405099" cy="71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Shape 287"/>
          <p:cNvPicPr preferRelativeResize="0"/>
          <p:nvPr/>
        </p:nvPicPr>
        <p:blipFill rotWithShape="1">
          <a:blip r:embed="rId7">
            <a:alphaModFix/>
          </a:blip>
          <a:srcRect t="21775" b="16450"/>
          <a:stretch/>
        </p:blipFill>
        <p:spPr>
          <a:xfrm>
            <a:off x="2746028" y="2508827"/>
            <a:ext cx="2466975" cy="114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Shape 288" descr="Screen Shot 2017-01-22 at 12.17.49 PM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39649" y="3216024"/>
            <a:ext cx="3521105" cy="1236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Shape 289"/>
          <p:cNvPicPr preferRelativeResize="0"/>
          <p:nvPr/>
        </p:nvPicPr>
        <p:blipFill rotWithShape="1">
          <a:blip r:embed="rId9">
            <a:alphaModFix/>
          </a:blip>
          <a:srcRect l="8349" t="35214" b="39765"/>
          <a:stretch/>
        </p:blipFill>
        <p:spPr>
          <a:xfrm>
            <a:off x="7280303" y="3923227"/>
            <a:ext cx="1964275" cy="53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21796" y="1885950"/>
            <a:ext cx="7355529" cy="11196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93454" y="3533083"/>
            <a:ext cx="7400925" cy="11858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50204" y="3728126"/>
            <a:ext cx="2188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https://aws.amazon.com/partners/blockchain/</a:t>
            </a:r>
          </a:p>
        </p:txBody>
      </p:sp>
    </p:spTree>
    <p:extLst>
      <p:ext uri="{BB962C8B-B14F-4D97-AF65-F5344CB8AC3E}">
        <p14:creationId xmlns:p14="http://schemas.microsoft.com/office/powerpoint/2010/main" val="1277402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1C6A5-8C15-4D93-955C-FA37D59CF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A1AB64-8CF1-4233-A4FF-2F2312EB72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A8F125-01E0-4340-9B67-17AF384526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288" y="0"/>
            <a:ext cx="728542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1705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14FC1F9-9E0A-42B9-8C10-13D8E66037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Where is the money from?</a:t>
            </a:r>
          </a:p>
        </p:txBody>
      </p:sp>
    </p:spTree>
    <p:extLst>
      <p:ext uri="{BB962C8B-B14F-4D97-AF65-F5344CB8AC3E}">
        <p14:creationId xmlns:p14="http://schemas.microsoft.com/office/powerpoint/2010/main" val="40522431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72907-93A1-4D05-B5C1-EC312D110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44157-32C5-4ECB-A6A3-3AFA6206A0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55DE1D-55B1-41DB-994C-1526E93A5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" y="321469"/>
            <a:ext cx="8593931" cy="42969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1FD14A-38EF-4238-951A-54F7770543DC}"/>
              </a:ext>
            </a:extLst>
          </p:cNvPr>
          <p:cNvSpPr txBox="1"/>
          <p:nvPr/>
        </p:nvSpPr>
        <p:spPr>
          <a:xfrm>
            <a:off x="5500688" y="4175522"/>
            <a:ext cx="292179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Gemini: Global state of crypto report</a:t>
            </a:r>
          </a:p>
        </p:txBody>
      </p:sp>
    </p:spTree>
    <p:extLst>
      <p:ext uri="{BB962C8B-B14F-4D97-AF65-F5344CB8AC3E}">
        <p14:creationId xmlns:p14="http://schemas.microsoft.com/office/powerpoint/2010/main" val="18496437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0E5BD-F569-47B1-A6F6-06C8BB9F3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897794-8D38-4314-80AD-0A7F8DF138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2D3F0F-0385-4FAC-AC21-0E30A9CFC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06" y="203591"/>
            <a:ext cx="8815388" cy="19788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260D48-7470-43D6-ABC9-9F0B06D83249}"/>
              </a:ext>
            </a:extLst>
          </p:cNvPr>
          <p:cNvSpPr txBox="1"/>
          <p:nvPr/>
        </p:nvSpPr>
        <p:spPr>
          <a:xfrm>
            <a:off x="1760935" y="1678781"/>
            <a:ext cx="13787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CNBC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AB9B69-3B8A-4DDB-9F6B-EE137CC02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869" y="2150270"/>
            <a:ext cx="4836319" cy="9644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27C9EB-C722-4080-AEA2-F54980C7BE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8804" y="3393298"/>
            <a:ext cx="5272088" cy="156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12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F8D67-A51E-4310-AFF7-560280813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CF2E8-744B-442F-92F7-E28EBDB37F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CE95FA3-563B-4E11-BF2D-AA1C7C3E6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82" y="40369"/>
            <a:ext cx="6818709" cy="50337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1D56244-A34C-42DB-8B98-D8C2DB5A70D5}"/>
              </a:ext>
            </a:extLst>
          </p:cNvPr>
          <p:cNvSpPr txBox="1"/>
          <p:nvPr/>
        </p:nvSpPr>
        <p:spPr>
          <a:xfrm>
            <a:off x="6986583" y="4757744"/>
            <a:ext cx="136088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Quartz</a:t>
            </a:r>
          </a:p>
        </p:txBody>
      </p:sp>
    </p:spTree>
    <p:extLst>
      <p:ext uri="{BB962C8B-B14F-4D97-AF65-F5344CB8AC3E}">
        <p14:creationId xmlns:p14="http://schemas.microsoft.com/office/powerpoint/2010/main" val="3345537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this course about?</a:t>
            </a:r>
            <a:endParaRPr/>
          </a:p>
        </p:txBody>
      </p:sp>
      <p:sp>
        <p:nvSpPr>
          <p:cNvPr id="248" name="Shape 248"/>
          <p:cNvSpPr txBox="1"/>
          <p:nvPr/>
        </p:nvSpPr>
        <p:spPr>
          <a:xfrm>
            <a:off x="571499" y="1333500"/>
            <a:ext cx="8146831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sz="2400" dirty="0"/>
              <a:t>An in-depth introduction to the exciting world of blockchain!</a:t>
            </a:r>
            <a:endParaRPr sz="2400" dirty="0"/>
          </a:p>
          <a:p>
            <a:pPr marL="457200" indent="-355600">
              <a:lnSpc>
                <a:spcPct val="115000"/>
              </a:lnSpc>
              <a:buSzPts val="2000"/>
              <a:buFont typeface="Arial"/>
              <a:buChar char="●"/>
            </a:pPr>
            <a:r>
              <a:rPr lang="en-US" sz="2000" dirty="0"/>
              <a:t>H</a:t>
            </a:r>
            <a:r>
              <a:rPr lang="en" sz="2000" dirty="0"/>
              <a:t>ow does Bitcoin work? How are they created? </a:t>
            </a:r>
          </a:p>
          <a:p>
            <a:pPr marL="457200" indent="-355600">
              <a:lnSpc>
                <a:spcPct val="115000"/>
              </a:lnSpc>
              <a:buSzPts val="2000"/>
              <a:buFont typeface="Arial"/>
              <a:buChar char="●"/>
            </a:pPr>
            <a:r>
              <a:rPr lang="en" sz="2000" dirty="0"/>
              <a:t>Can I mine my own? Am I anonymous when I pay with Bitcoin?</a:t>
            </a:r>
            <a:endParaRPr sz="2000" dirty="0"/>
          </a:p>
          <a:p>
            <a:pPr marL="457200" indent="-355600">
              <a:lnSpc>
                <a:spcPct val="115000"/>
              </a:lnSpc>
              <a:buSzPts val="2000"/>
              <a:buFont typeface="Arial"/>
              <a:buChar char="●"/>
            </a:pPr>
            <a:r>
              <a:rPr lang="en" sz="2000" dirty="0"/>
              <a:t>What is a Smart Contract? What can it do? </a:t>
            </a:r>
            <a:endParaRPr sz="2000" dirty="0"/>
          </a:p>
          <a:p>
            <a:pPr marL="457200" indent="-355600">
              <a:lnSpc>
                <a:spcPct val="115000"/>
              </a:lnSpc>
              <a:buSzPts val="2000"/>
              <a:buFont typeface="Arial"/>
              <a:buChar char="●"/>
            </a:pPr>
            <a:r>
              <a:rPr lang="en" sz="2000" dirty="0"/>
              <a:t>What creative business applications has blockchain enabled?</a:t>
            </a:r>
          </a:p>
          <a:p>
            <a:pPr marL="457200" indent="-355600">
              <a:lnSpc>
                <a:spcPct val="115000"/>
              </a:lnSpc>
              <a:buSzPts val="2000"/>
              <a:buFont typeface="Arial"/>
              <a:buChar char="●"/>
            </a:pPr>
            <a:r>
              <a:rPr lang="en-US" sz="2000" dirty="0"/>
              <a:t>W</a:t>
            </a:r>
            <a:r>
              <a:rPr lang="en" sz="2000" dirty="0"/>
              <a:t>hat challenges blockchains face and how to overcome them? </a:t>
            </a:r>
          </a:p>
          <a:p>
            <a:pPr marL="457200" indent="-355600">
              <a:lnSpc>
                <a:spcPct val="115000"/>
              </a:lnSpc>
              <a:buSzPts val="2000"/>
              <a:buFont typeface="Arial"/>
              <a:buChar char="●"/>
            </a:pPr>
            <a:r>
              <a:rPr lang="en-US" sz="2000" dirty="0"/>
              <a:t>W</a:t>
            </a:r>
            <a:r>
              <a:rPr lang="en" sz="2000" dirty="0"/>
              <a:t>hat knowledge/skills do I need to follow the space? </a:t>
            </a:r>
          </a:p>
          <a:p>
            <a:pPr marL="457200" lvl="5" indent="-355600">
              <a:lnSpc>
                <a:spcPct val="115000"/>
              </a:lnSpc>
              <a:buSzPts val="2000"/>
              <a:buFont typeface="Wingdings" panose="05000000000000000000" pitchFamily="2" charset="2"/>
              <a:buChar char="Ø"/>
            </a:pPr>
            <a:r>
              <a:rPr lang="en-US" sz="2000" dirty="0"/>
              <a:t>What new world learning blockchain can bring me to? </a:t>
            </a:r>
          </a:p>
          <a:p>
            <a:pPr marL="457200" lvl="5" indent="-355600">
              <a:lnSpc>
                <a:spcPct val="115000"/>
              </a:lnSpc>
              <a:buSzPts val="2000"/>
              <a:buFont typeface="Wingdings" panose="05000000000000000000" pitchFamily="2" charset="2"/>
              <a:buChar char="Ø"/>
            </a:pPr>
            <a:r>
              <a:rPr lang="en-US" sz="2000" dirty="0"/>
              <a:t>A lot… (cryptography, economics, game theory, legal, etc.)</a:t>
            </a:r>
          </a:p>
          <a:p>
            <a:pPr marL="457200" lvl="5" indent="-355600">
              <a:lnSpc>
                <a:spcPct val="115000"/>
              </a:lnSpc>
              <a:buSzPts val="2000"/>
              <a:buFont typeface="Wingdings" panose="05000000000000000000" pitchFamily="2" charset="2"/>
              <a:buChar char="Ø"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4001966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B0291-4235-4BA9-BC8A-9C404FEB7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9803D8-A1E5-4A46-8309-B23D92F02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405" y="1918084"/>
            <a:ext cx="7065169" cy="30360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E4EC69-0DCD-4833-A6CF-D30A49460FD0}"/>
              </a:ext>
            </a:extLst>
          </p:cNvPr>
          <p:cNvSpPr txBox="1"/>
          <p:nvPr/>
        </p:nvSpPr>
        <p:spPr>
          <a:xfrm>
            <a:off x="2121692" y="1389450"/>
            <a:ext cx="97869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/>
              <a:t>Techcrunch</a:t>
            </a:r>
            <a:endParaRPr lang="en-US" sz="105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66694D-FDD5-41A5-818F-6510A5504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510" y="253600"/>
            <a:ext cx="7508081" cy="152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56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A0258-091E-460A-8FF3-3B85CF38B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17CCF2-DD5D-41A0-B2EF-22457C313C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66D18B-A427-48EF-BE1F-9636A7DF1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075" y="270055"/>
            <a:ext cx="7594693" cy="459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8407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AF37921-844F-40E7-9829-1AA1B575B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8089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1CDF8C-5CA2-45C5-A044-84C8D0706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3819" y="64294"/>
            <a:ext cx="1382316" cy="13629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23EC76-F00A-42F7-849F-01975E2E2B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6469" y="4698566"/>
            <a:ext cx="3107531" cy="44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3323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5212B31-9194-4AE8-ABFC-90E2AAD91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4022" y="-86232"/>
            <a:ext cx="5431634" cy="531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7387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B9722-01F8-49A3-B57E-282EE6093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CFC82B-9AB5-4B0A-8BC5-665A11B4AD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99CCEA-E250-42A8-A776-7092947C9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71" y="33174"/>
            <a:ext cx="6413171" cy="502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1859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14FC1F9-9E0A-42B9-8C10-13D8E66037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Craze of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3766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2F275-A3B0-4A49-A7C8-63CDDBE4B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DE5A9B-9830-43CD-B307-3BA5BFA283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61E132-09B7-4CC5-BDEB-16439350A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03609"/>
            <a:ext cx="7286625" cy="15501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386A9C-741B-4E5F-82F3-5C9BF1D6CC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3269" y="1215410"/>
            <a:ext cx="5622131" cy="13992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C4C0EC-8020-4B18-ADC2-0C7D64A7C5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047" y="2692263"/>
            <a:ext cx="6565107" cy="204166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19AA289-357A-4159-A52E-E340234262BE}"/>
              </a:ext>
            </a:extLst>
          </p:cNvPr>
          <p:cNvSpPr txBox="1"/>
          <p:nvPr/>
        </p:nvSpPr>
        <p:spPr>
          <a:xfrm>
            <a:off x="5332810" y="3736181"/>
            <a:ext cx="122158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/>
              <a:t>cnbc</a:t>
            </a:r>
            <a:endParaRPr lang="en-US" sz="105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0F3F36-042B-479D-B708-BF0CE000889D}"/>
              </a:ext>
            </a:extLst>
          </p:cNvPr>
          <p:cNvSpPr txBox="1"/>
          <p:nvPr/>
        </p:nvSpPr>
        <p:spPr>
          <a:xfrm>
            <a:off x="7175897" y="2237939"/>
            <a:ext cx="122158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Blockworks.co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A4C5F6-4817-4089-84EA-6F13B133C4C4}"/>
              </a:ext>
            </a:extLst>
          </p:cNvPr>
          <p:cNvSpPr txBox="1"/>
          <p:nvPr/>
        </p:nvSpPr>
        <p:spPr>
          <a:xfrm>
            <a:off x="5715001" y="967979"/>
            <a:ext cx="11465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NBC</a:t>
            </a:r>
          </a:p>
        </p:txBody>
      </p:sp>
    </p:spTree>
    <p:extLst>
      <p:ext uri="{BB962C8B-B14F-4D97-AF65-F5344CB8AC3E}">
        <p14:creationId xmlns:p14="http://schemas.microsoft.com/office/powerpoint/2010/main" val="858065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33D80-9C99-4ECF-92BB-0E915427C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A8389B-3864-45F4-8D88-9C5FA0AA12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Ethereum Outlook 2022: Bullish, Upside From Ecosystem Momentum | Seeking  Alpha">
            <a:extLst>
              <a:ext uri="{FF2B5EF4-FFF2-40B4-BE49-F238E27FC236}">
                <a16:creationId xmlns:a16="http://schemas.microsoft.com/office/drawing/2014/main" id="{D5C26D53-84B3-40D8-84AA-11BADCF93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204"/>
            <a:ext cx="9144000" cy="4941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B603D2-70C6-49A4-9C7B-23419CDA81EA}"/>
              </a:ext>
            </a:extLst>
          </p:cNvPr>
          <p:cNvSpPr txBox="1"/>
          <p:nvPr/>
        </p:nvSpPr>
        <p:spPr>
          <a:xfrm>
            <a:off x="5911454" y="235744"/>
            <a:ext cx="28575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/>
              <a:t>SeekingAlpha</a:t>
            </a:r>
            <a:r>
              <a:rPr lang="en-US" sz="1050" dirty="0"/>
              <a:t> Ethereum 2022 Outlook</a:t>
            </a:r>
          </a:p>
        </p:txBody>
      </p:sp>
    </p:spTree>
    <p:extLst>
      <p:ext uri="{BB962C8B-B14F-4D97-AF65-F5344CB8AC3E}">
        <p14:creationId xmlns:p14="http://schemas.microsoft.com/office/powerpoint/2010/main" val="14137669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39A09-839C-4828-84D0-C77CCA850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38C813-22B5-4AD0-AA36-CB4A42958A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Q2'21 Layer-1 Review: A Peek at the Largest Ecosystems by TVL | Messari">
            <a:extLst>
              <a:ext uri="{FF2B5EF4-FFF2-40B4-BE49-F238E27FC236}">
                <a16:creationId xmlns:a16="http://schemas.microsoft.com/office/drawing/2014/main" id="{ED569AB2-D262-4C29-94E8-CAE7828A0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87" y="166011"/>
            <a:ext cx="8274227" cy="490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47929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0ED0DA-FF6B-4B37-AB2C-CE61DF90E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94" y="717137"/>
            <a:ext cx="7165181" cy="15073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9B6879-3401-469D-9E9D-6AA5FDAF2047}"/>
              </a:ext>
            </a:extLst>
          </p:cNvPr>
          <p:cNvSpPr txBox="1"/>
          <p:nvPr/>
        </p:nvSpPr>
        <p:spPr>
          <a:xfrm>
            <a:off x="5757857" y="1332303"/>
            <a:ext cx="162163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/>
              <a:t>Coindesk</a:t>
            </a:r>
            <a:endParaRPr lang="en-US" sz="105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20B367-8ED8-4DCC-9CF3-639B146E2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3040" y="2850366"/>
            <a:ext cx="7522369" cy="155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71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A08DE7B-A0BF-AA80-8A80-97347C1933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Some history</a:t>
            </a:r>
          </a:p>
        </p:txBody>
      </p:sp>
    </p:spTree>
    <p:extLst>
      <p:ext uri="{BB962C8B-B14F-4D97-AF65-F5344CB8AC3E}">
        <p14:creationId xmlns:p14="http://schemas.microsoft.com/office/powerpoint/2010/main" val="28596683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14FC1F9-9E0A-42B9-8C10-13D8E66037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544914"/>
            <a:ext cx="6858000" cy="1790700"/>
          </a:xfrm>
        </p:spPr>
        <p:txBody>
          <a:bodyPr/>
          <a:lstStyle/>
          <a:p>
            <a:r>
              <a:rPr lang="en-US" dirty="0"/>
              <a:t>Regulatory, academic, and educational responses</a:t>
            </a:r>
          </a:p>
        </p:txBody>
      </p:sp>
    </p:spTree>
    <p:extLst>
      <p:ext uri="{BB962C8B-B14F-4D97-AF65-F5344CB8AC3E}">
        <p14:creationId xmlns:p14="http://schemas.microsoft.com/office/powerpoint/2010/main" val="19672539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09D3FA-53FE-4D4A-A711-2C9C1B99F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531" y="1293019"/>
            <a:ext cx="7500938" cy="255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3117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5B3F0-7D75-4A1F-93A8-7459CE064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EA581-CD0D-430A-B131-93844608A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DE00B5-8D98-457F-8C0D-AB9671CC1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196" y="300037"/>
            <a:ext cx="6129338" cy="17073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71940B-9175-49B3-9F94-BED642DF3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4060" y="1744264"/>
            <a:ext cx="5167052" cy="8882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24E17A-452B-4A34-BCF9-9E4831A6F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196" y="2632472"/>
            <a:ext cx="6129338" cy="222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4631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14FC1F9-9E0A-42B9-8C10-13D8E66037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544914"/>
            <a:ext cx="6858000" cy="1790700"/>
          </a:xfrm>
        </p:spPr>
        <p:txBody>
          <a:bodyPr/>
          <a:lstStyle/>
          <a:p>
            <a:r>
              <a:rPr lang="en-US" dirty="0"/>
              <a:t>The Crash of 2022</a:t>
            </a:r>
          </a:p>
        </p:txBody>
      </p:sp>
    </p:spTree>
    <p:extLst>
      <p:ext uri="{BB962C8B-B14F-4D97-AF65-F5344CB8AC3E}">
        <p14:creationId xmlns:p14="http://schemas.microsoft.com/office/powerpoint/2010/main" val="198509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Summer 2022</a:t>
            </a:r>
            <a:endParaRPr dirty="0"/>
          </a:p>
        </p:txBody>
      </p:sp>
      <p:sp>
        <p:nvSpPr>
          <p:cNvPr id="5" name="TextBox 4"/>
          <p:cNvSpPr txBox="1"/>
          <p:nvPr/>
        </p:nvSpPr>
        <p:spPr>
          <a:xfrm>
            <a:off x="230114" y="1314072"/>
            <a:ext cx="852632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Things begin to turn ugly</a:t>
            </a:r>
          </a:p>
          <a:p>
            <a:endParaRPr lang="en-US" b="1" dirty="0"/>
          </a:p>
          <a:p>
            <a:r>
              <a:rPr lang="en-US" b="1" dirty="0"/>
              <a:t>Terra collapse</a:t>
            </a:r>
          </a:p>
          <a:p>
            <a:endParaRPr lang="en-US" b="1" dirty="0"/>
          </a:p>
          <a:p>
            <a:r>
              <a:rPr lang="en-US" b="1" dirty="0"/>
              <a:t>Celsius liquidity trouble</a:t>
            </a:r>
          </a:p>
          <a:p>
            <a:endParaRPr lang="en-US" b="1" dirty="0"/>
          </a:p>
          <a:p>
            <a:r>
              <a:rPr lang="en-US" b="1" dirty="0"/>
              <a:t>Three-Arrow bankrupt </a:t>
            </a:r>
          </a:p>
          <a:p>
            <a:endParaRPr lang="en-US" b="1" dirty="0"/>
          </a:p>
          <a:p>
            <a:r>
              <a:rPr lang="en-US" b="1" dirty="0" err="1"/>
              <a:t>BlockFi</a:t>
            </a:r>
            <a:r>
              <a:rPr lang="en-US" b="1" dirty="0"/>
              <a:t> bailed out by FTX </a:t>
            </a:r>
          </a:p>
          <a:p>
            <a:endParaRPr lang="en-US" b="1" dirty="0"/>
          </a:p>
          <a:p>
            <a:r>
              <a:rPr lang="en-US" b="1" dirty="0"/>
              <a:t>FTX collapsed …</a:t>
            </a:r>
          </a:p>
        </p:txBody>
      </p:sp>
      <p:pic>
        <p:nvPicPr>
          <p:cNvPr id="2050" name="Picture 2" descr="What to know about Sam Bankman-Fried, FTX's embattled ...">
            <a:extLst>
              <a:ext uri="{FF2B5EF4-FFF2-40B4-BE49-F238E27FC236}">
                <a16:creationId xmlns:a16="http://schemas.microsoft.com/office/drawing/2014/main" id="{9DEBA27E-5A25-7BAE-499B-A29750433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212" y="1340068"/>
            <a:ext cx="5270588" cy="296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3963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14FC1F9-9E0A-42B9-8C10-13D8E66037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544914"/>
            <a:ext cx="6858000" cy="1790700"/>
          </a:xfrm>
        </p:spPr>
        <p:txBody>
          <a:bodyPr/>
          <a:lstStyle/>
          <a:p>
            <a:r>
              <a:rPr lang="en-US" dirty="0"/>
              <a:t>Recovery: Late 2023 - today</a:t>
            </a:r>
          </a:p>
        </p:txBody>
      </p:sp>
    </p:spTree>
    <p:extLst>
      <p:ext uri="{BB962C8B-B14F-4D97-AF65-F5344CB8AC3E}">
        <p14:creationId xmlns:p14="http://schemas.microsoft.com/office/powerpoint/2010/main" val="304097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B11C0-D3A5-C140-0602-DF6689546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8919B9-B6E4-7C75-DA4D-E122B93D6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566" y="205979"/>
            <a:ext cx="7832309" cy="23343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78E382-A86C-CB01-D68C-80F078504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9567" y="0"/>
            <a:ext cx="459723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370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blockchain Technologies?</a:t>
            </a:r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230114" y="1314072"/>
            <a:ext cx="8526326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Single point of failure: </a:t>
            </a:r>
          </a:p>
          <a:p>
            <a:r>
              <a:rPr lang="en-US" dirty="0">
                <a:hlinkClick r:id="rId3"/>
              </a:rPr>
              <a:t>https://www.ftc.gov/equifax-data-breach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Censorship resistance: </a:t>
            </a:r>
            <a:r>
              <a:rPr lang="en-US" dirty="0">
                <a:hlinkClick r:id="rId4"/>
              </a:rPr>
              <a:t>https://etherscan.io/tx/0x2d6a7b0f6adeff38423d4c62cd8b6ccb708ddad85da5d3d06756ad4d8a04a6a2</a:t>
            </a:r>
            <a:r>
              <a:rPr lang="en-US" dirty="0"/>
              <a:t> </a:t>
            </a:r>
          </a:p>
          <a:p>
            <a:r>
              <a:rPr lang="en-US" dirty="0">
                <a:hlinkClick r:id="rId5"/>
              </a:rPr>
              <a:t>How the </a:t>
            </a:r>
            <a:r>
              <a:rPr lang="en-US" dirty="0" err="1">
                <a:hlinkClick r:id="rId5"/>
              </a:rPr>
              <a:t>ethereum</a:t>
            </a:r>
            <a:r>
              <a:rPr lang="en-US" dirty="0">
                <a:hlinkClick r:id="rId5"/>
              </a:rPr>
              <a:t> </a:t>
            </a:r>
            <a:r>
              <a:rPr lang="en-US" dirty="0" err="1">
                <a:hlinkClick r:id="rId5"/>
              </a:rPr>
              <a:t>blockchain</a:t>
            </a:r>
            <a:r>
              <a:rPr lang="en-US" dirty="0">
                <a:hlinkClick r:id="rId5"/>
              </a:rPr>
              <a:t> saved this China #</a:t>
            </a:r>
            <a:r>
              <a:rPr lang="en-US" dirty="0" err="1">
                <a:hlinkClick r:id="rId5"/>
              </a:rPr>
              <a:t>MeToo</a:t>
            </a:r>
            <a:r>
              <a:rPr lang="en-US" dirty="0">
                <a:hlinkClick r:id="rId5"/>
              </a:rPr>
              <a:t> letter from censorship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b="1" dirty="0"/>
              <a:t>Why bitcoin/cryptocurrencies? </a:t>
            </a:r>
          </a:p>
          <a:p>
            <a:endParaRPr lang="en-US" dirty="0"/>
          </a:p>
          <a:p>
            <a:r>
              <a:rPr lang="en-US" dirty="0"/>
              <a:t>Inflation protection? </a:t>
            </a:r>
            <a:r>
              <a:rPr lang="en-US" dirty="0">
                <a:hlinkClick r:id="rId6"/>
              </a:rPr>
              <a:t>Transaction in the Bitcoin Genesis Block</a:t>
            </a:r>
            <a:endParaRPr lang="en-US" dirty="0"/>
          </a:p>
          <a:p>
            <a:r>
              <a:rPr lang="en-US" dirty="0"/>
              <a:t>Arbitrary money cancellation: </a:t>
            </a:r>
            <a:r>
              <a:rPr lang="en-US" dirty="0">
                <a:hlinkClick r:id="rId7"/>
              </a:rPr>
              <a:t>Rupee note cancellation plunges India into panic</a:t>
            </a:r>
            <a:r>
              <a:rPr lang="en-US" dirty="0"/>
              <a:t> (censorship of value?)</a:t>
            </a:r>
          </a:p>
          <a:p>
            <a:endParaRPr lang="en-US" dirty="0"/>
          </a:p>
          <a:p>
            <a:r>
              <a:rPr lang="en-US" b="1" dirty="0"/>
              <a:t>What’s more?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692" y="1032387"/>
            <a:ext cx="1184970" cy="1114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91428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7A81C-51CD-422F-BF40-28F04D343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pillars of blockchains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56FA89-6626-434C-B768-6154F4D91E56}"/>
              </a:ext>
            </a:extLst>
          </p:cNvPr>
          <p:cNvSpPr txBox="1"/>
          <p:nvPr/>
        </p:nvSpPr>
        <p:spPr>
          <a:xfrm>
            <a:off x="230114" y="973540"/>
            <a:ext cx="852632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Cryptography: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Hash functions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Digital signatures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Zero-knowledge proofs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Multiparty computations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…</a:t>
            </a:r>
          </a:p>
          <a:p>
            <a:r>
              <a:rPr lang="en-US" sz="2400" dirty="0"/>
              <a:t>Economics: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Game theory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Monetary economics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…</a:t>
            </a:r>
          </a:p>
          <a:p>
            <a:endParaRPr lang="en-US" sz="2400" dirty="0"/>
          </a:p>
          <a:p>
            <a:r>
              <a:rPr lang="en-US" sz="2400" dirty="0"/>
              <a:t>A new mindset: embracing an (increasingly) uncertain future </a:t>
            </a:r>
          </a:p>
        </p:txBody>
      </p:sp>
    </p:spTree>
    <p:extLst>
      <p:ext uri="{BB962C8B-B14F-4D97-AF65-F5344CB8AC3E}">
        <p14:creationId xmlns:p14="http://schemas.microsoft.com/office/powerpoint/2010/main" val="2022563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Contact Info</a:t>
            </a:r>
            <a:endParaRPr sz="3000"/>
          </a:p>
        </p:txBody>
      </p:sp>
      <p:sp>
        <p:nvSpPr>
          <p:cNvPr id="295" name="Shape 295"/>
          <p:cNvSpPr txBox="1"/>
          <p:nvPr/>
        </p:nvSpPr>
        <p:spPr>
          <a:xfrm>
            <a:off x="391150" y="1146625"/>
            <a:ext cx="6033900" cy="38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1600" b="1" dirty="0"/>
              <a:t>Office Hours</a:t>
            </a:r>
            <a:endParaRPr sz="1600" b="1" dirty="0"/>
          </a:p>
          <a:p>
            <a:r>
              <a:rPr lang="en-US" b="1" dirty="0"/>
              <a:t>			You are always welcomed </a:t>
            </a:r>
          </a:p>
          <a:p>
            <a:pPr algn="ctr"/>
            <a:r>
              <a:rPr lang="en" b="1" dirty="0">
                <a:solidFill>
                  <a:srgbClr val="274E13"/>
                </a:solidFill>
              </a:rPr>
              <a:t>	jli29@gmu.edu</a:t>
            </a:r>
            <a:endParaRPr b="1" dirty="0">
              <a:solidFill>
                <a:srgbClr val="274E13"/>
              </a:solidFill>
            </a:endParaRPr>
          </a:p>
          <a:p>
            <a:pPr algn="ctr"/>
            <a:endParaRPr dirty="0">
              <a:solidFill>
                <a:srgbClr val="980000"/>
              </a:solidFill>
            </a:endParaRPr>
          </a:p>
          <a:p>
            <a:r>
              <a:rPr lang="en-US" sz="1600" b="1" dirty="0">
                <a:solidFill>
                  <a:schemeClr val="bg1"/>
                </a:solidFill>
              </a:rPr>
              <a:t>Q&amp;A every week after class</a:t>
            </a:r>
          </a:p>
          <a:p>
            <a:endParaRPr lang="en" sz="1600" b="1" dirty="0"/>
          </a:p>
          <a:p>
            <a:r>
              <a:rPr lang="en" sz="1600" b="1" dirty="0"/>
              <a:t>Class website</a:t>
            </a:r>
            <a:endParaRPr sz="1600" b="1" dirty="0"/>
          </a:p>
          <a:p>
            <a:endParaRPr sz="1600" b="1" dirty="0"/>
          </a:p>
          <a:p>
            <a:pPr algn="ctr"/>
            <a:r>
              <a:rPr lang="en-US" b="1" dirty="0">
                <a:solidFill>
                  <a:srgbClr val="274E13"/>
                </a:solidFill>
                <a:hlinkClick r:id="rId3"/>
              </a:rPr>
              <a:t>http://somfin.gmu.edu/courses/fnan472/</a:t>
            </a:r>
            <a:r>
              <a:rPr lang="en-US" b="1" dirty="0">
                <a:solidFill>
                  <a:srgbClr val="274E13"/>
                </a:solidFill>
              </a:rPr>
              <a:t> </a:t>
            </a:r>
            <a:endParaRPr b="1" dirty="0">
              <a:solidFill>
                <a:srgbClr val="274E13"/>
              </a:solidFill>
            </a:endParaRPr>
          </a:p>
          <a:p>
            <a:pPr algn="ctr"/>
            <a:endParaRPr lang="en-US" b="1" dirty="0">
              <a:solidFill>
                <a:srgbClr val="274E13"/>
              </a:solidFill>
            </a:endParaRPr>
          </a:p>
          <a:p>
            <a:endParaRPr lang="en-US" dirty="0"/>
          </a:p>
        </p:txBody>
      </p:sp>
      <p:pic>
        <p:nvPicPr>
          <p:cNvPr id="296" name="Shape 2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77453" y="1215780"/>
            <a:ext cx="2390775" cy="14358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73167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B16B6-B2DF-1D1A-9500-12B7E2AA5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Genesis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58D035-D1D9-4C0A-44AB-0CFFCBFBDC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536" y="1063229"/>
            <a:ext cx="5010282" cy="3744064"/>
          </a:xfrm>
          <a:prstGeom prst="rect">
            <a:avLst/>
          </a:prstGeom>
        </p:spPr>
      </p:pic>
      <p:pic>
        <p:nvPicPr>
          <p:cNvPr id="1026" name="Picture 2" descr="Satoshi Nakamoto: man denies being bitcoin inventor amid media frenzy |  Bitcoin | The Guardian">
            <a:extLst>
              <a:ext uri="{FF2B5EF4-FFF2-40B4-BE49-F238E27FC236}">
                <a16:creationId xmlns:a16="http://schemas.microsoft.com/office/drawing/2014/main" id="{B34E70C6-7FB6-6A06-C82A-6F465BE5D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655" y="1138270"/>
            <a:ext cx="3289247" cy="1973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179B8F-F399-CCDB-E850-DD3F122BE4BC}"/>
              </a:ext>
            </a:extLst>
          </p:cNvPr>
          <p:cNvSpPr txBox="1"/>
          <p:nvPr/>
        </p:nvSpPr>
        <p:spPr>
          <a:xfrm>
            <a:off x="7233220" y="3017520"/>
            <a:ext cx="6400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i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031951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Lectures material</a:t>
            </a:r>
            <a:endParaRPr/>
          </a:p>
        </p:txBody>
      </p:sp>
      <p:pic>
        <p:nvPicPr>
          <p:cNvPr id="302" name="Shape 3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0785" y="238231"/>
            <a:ext cx="1877975" cy="954469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Shape 303"/>
          <p:cNvSpPr txBox="1"/>
          <p:nvPr/>
        </p:nvSpPr>
        <p:spPr>
          <a:xfrm>
            <a:off x="583525" y="1192700"/>
            <a:ext cx="8130900" cy="34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/>
              <a:t>W</a:t>
            </a:r>
            <a:r>
              <a:rPr lang="en" dirty="0"/>
              <a:t>e will use a combination of slides </a:t>
            </a:r>
            <a:r>
              <a:rPr lang="en" u="sng" dirty="0"/>
              <a:t>and</a:t>
            </a:r>
            <a:r>
              <a:rPr lang="en" dirty="0"/>
              <a:t> whiteboard/actual papers</a:t>
            </a:r>
            <a:endParaRPr dirty="0"/>
          </a:p>
          <a:p>
            <a:endParaRPr dirty="0"/>
          </a:p>
          <a:p>
            <a:pPr algn="ctr"/>
            <a:r>
              <a:rPr lang="en" b="1" dirty="0">
                <a:solidFill>
                  <a:srgbClr val="274E13"/>
                </a:solidFill>
              </a:rPr>
              <a:t>You may want to take notes from time to time!</a:t>
            </a:r>
            <a:endParaRPr b="1" dirty="0">
              <a:solidFill>
                <a:srgbClr val="274E13"/>
              </a:solidFill>
            </a:endParaRPr>
          </a:p>
          <a:p>
            <a:endParaRPr dirty="0"/>
          </a:p>
          <a:p>
            <a:r>
              <a:rPr lang="en-US" dirty="0"/>
              <a:t>S</a:t>
            </a:r>
            <a:r>
              <a:rPr lang="en" dirty="0"/>
              <a:t>ome slides will be posted on the class web-site after class</a:t>
            </a:r>
            <a:endParaRPr dirty="0"/>
          </a:p>
          <a:p>
            <a:endParaRPr dirty="0"/>
          </a:p>
          <a:p>
            <a:r>
              <a:rPr lang="en" dirty="0"/>
              <a:t>Extra reading materials will also be posted on the website </a:t>
            </a:r>
          </a:p>
          <a:p>
            <a:endParaRPr lang="en" dirty="0"/>
          </a:p>
          <a:p>
            <a:r>
              <a:rPr lang="en-US" dirty="0"/>
              <a:t>	I</a:t>
            </a:r>
            <a:r>
              <a:rPr lang="en" dirty="0"/>
              <a:t> will often post advanced stuff; don’t be intimitated if you find them difficult</a:t>
            </a:r>
          </a:p>
          <a:p>
            <a:endParaRPr lang="en" dirty="0"/>
          </a:p>
          <a:p>
            <a:r>
              <a:rPr lang="en" dirty="0"/>
              <a:t>	skim to get as much as you can; </a:t>
            </a:r>
            <a:r>
              <a:rPr lang="en-US" dirty="0"/>
              <a:t>I</a:t>
            </a:r>
            <a:r>
              <a:rPr lang="en" dirty="0"/>
              <a:t> will help you reading advanced stuff in class</a:t>
            </a:r>
          </a:p>
          <a:p>
            <a:endParaRPr lang="en" dirty="0"/>
          </a:p>
          <a:p>
            <a:r>
              <a:rPr lang="en" dirty="0"/>
              <a:t>	get used to be overwelmed as we face information explosion! </a:t>
            </a:r>
            <a:endParaRPr lang="en-US" dirty="0"/>
          </a:p>
          <a:p>
            <a:endParaRPr lang="en" dirty="0"/>
          </a:p>
          <a:p>
            <a:r>
              <a:rPr lang="en-US" dirty="0"/>
              <a:t>I</a:t>
            </a:r>
            <a:r>
              <a:rPr lang="en" dirty="0"/>
              <a:t>’ll let you know in advance of any required reading </a:t>
            </a:r>
            <a:r>
              <a:rPr lang="en" u="sng" dirty="0"/>
              <a:t>before</a:t>
            </a:r>
            <a:r>
              <a:rPr lang="en" dirty="0"/>
              <a:t> class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131745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Textbook</a:t>
            </a:r>
            <a:endParaRPr/>
          </a:p>
        </p:txBody>
      </p:sp>
      <p:pic>
        <p:nvPicPr>
          <p:cNvPr id="309" name="Shape 3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69400" y="809377"/>
            <a:ext cx="2669800" cy="2865056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Shape 310"/>
          <p:cNvSpPr txBox="1"/>
          <p:nvPr/>
        </p:nvSpPr>
        <p:spPr>
          <a:xfrm>
            <a:off x="310450" y="1368776"/>
            <a:ext cx="5193000" cy="857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1800" b="1" dirty="0">
                <a:solidFill>
                  <a:srgbClr val="274E13"/>
                </a:solidFill>
              </a:rPr>
              <a:t>This is a seminar-style class but we will follow a textbook at the early parts of the class.</a:t>
            </a:r>
            <a:endParaRPr sz="1800" b="1" dirty="0">
              <a:solidFill>
                <a:srgbClr val="274E13"/>
              </a:solidFill>
            </a:endParaRPr>
          </a:p>
        </p:txBody>
      </p:sp>
      <p:sp>
        <p:nvSpPr>
          <p:cNvPr id="311" name="Shape 311"/>
          <p:cNvSpPr txBox="1"/>
          <p:nvPr/>
        </p:nvSpPr>
        <p:spPr>
          <a:xfrm>
            <a:off x="1270000" y="2427101"/>
            <a:ext cx="3316200" cy="1179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800" i="1"/>
              <a:t>“Bitcoin and Cryptocurrency Technologies: A Comprehensive Introduction”</a:t>
            </a:r>
            <a:endParaRPr sz="1800" i="1"/>
          </a:p>
        </p:txBody>
      </p:sp>
      <p:sp>
        <p:nvSpPr>
          <p:cNvPr id="312" name="Shape 312"/>
          <p:cNvSpPr txBox="1"/>
          <p:nvPr/>
        </p:nvSpPr>
        <p:spPr>
          <a:xfrm>
            <a:off x="296325" y="4120451"/>
            <a:ext cx="5559900" cy="509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1800"/>
              <a:t>Available freely </a:t>
            </a:r>
            <a:r>
              <a:rPr lang="en" sz="1800" b="1" u="sng">
                <a:solidFill>
                  <a:srgbClr val="1155CC"/>
                </a:solidFill>
                <a:hlinkClick r:id="rId4"/>
              </a:rPr>
              <a:t>here</a:t>
            </a:r>
            <a:r>
              <a:rPr lang="en" sz="1800"/>
              <a:t> (pre-publication draft)</a:t>
            </a: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3724612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Evaluation</a:t>
            </a:r>
            <a:endParaRPr/>
          </a:p>
        </p:txBody>
      </p:sp>
      <p:graphicFrame>
        <p:nvGraphicFramePr>
          <p:cNvPr id="318" name="Shape 318"/>
          <p:cNvGraphicFramePr/>
          <p:nvPr>
            <p:extLst>
              <p:ext uri="{D42A27DB-BD31-4B8C-83A1-F6EECF244321}">
                <p14:modId xmlns:p14="http://schemas.microsoft.com/office/powerpoint/2010/main" val="3391254143"/>
              </p:ext>
            </p:extLst>
          </p:nvPr>
        </p:nvGraphicFramePr>
        <p:xfrm>
          <a:off x="731253" y="1466850"/>
          <a:ext cx="3916175" cy="120006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9514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47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0020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/>
                        <a:t>E</a:t>
                      </a:r>
                      <a:r>
                        <a:rPr lang="en" sz="1400" b="1" dirty="0"/>
                        <a:t>xams</a:t>
                      </a:r>
                      <a:endParaRPr sz="1400" b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dirty="0"/>
                        <a:t>45%</a:t>
                      </a:r>
                      <a:endParaRPr sz="14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0020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/>
                        <a:t>T</a:t>
                      </a:r>
                      <a:r>
                        <a:rPr lang="en" sz="1400" b="1" dirty="0"/>
                        <a:t>eam Project</a:t>
                      </a:r>
                      <a:endParaRPr sz="1400" b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dirty="0"/>
                        <a:t>50%</a:t>
                      </a:r>
                      <a:endParaRPr sz="14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0020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/>
                        <a:t>Class Participation</a:t>
                      </a:r>
                      <a:endParaRPr sz="14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dirty="0"/>
                        <a:t>5%</a:t>
                      </a:r>
                      <a:endParaRPr sz="14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19" name="Shape 3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9825" y="114302"/>
            <a:ext cx="1541198" cy="115588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61481" y="2954778"/>
            <a:ext cx="742220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Occasional bonus points</a:t>
            </a:r>
          </a:p>
          <a:p>
            <a:endParaRPr lang="en-US" sz="2400" dirty="0"/>
          </a:p>
          <a:p>
            <a:r>
              <a:rPr lang="en-US" sz="2400" dirty="0"/>
              <a:t>class schedule (subject to change): </a:t>
            </a:r>
            <a:r>
              <a:rPr lang="en-US" sz="2400" dirty="0">
                <a:hlinkClick r:id="rId4"/>
              </a:rPr>
              <a:t>http://somfin.gmu.edu/courses/fnan472/#schedule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10998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 participation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5024" y="1305940"/>
            <a:ext cx="7354111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AutoNum type="arabicPeriod"/>
            </a:pPr>
            <a:r>
              <a:rPr lang="en-US" sz="2000" dirty="0"/>
              <a:t>Ask questions and give comments</a:t>
            </a:r>
          </a:p>
          <a:p>
            <a:pPr marL="342900" indent="-342900">
              <a:buFont typeface="Arial"/>
              <a:buAutoNum type="arabicPeriod"/>
            </a:pPr>
            <a:r>
              <a:rPr lang="en-US" sz="2000" dirty="0"/>
              <a:t>Slow me down whenever confused (don’t be shy)</a:t>
            </a:r>
          </a:p>
          <a:p>
            <a:pPr marL="342900" lvl="1" indent="-342900">
              <a:buFont typeface="Arial"/>
              <a:buAutoNum type="arabicPeriod"/>
            </a:pPr>
            <a:endParaRPr lang="en-US" sz="2000" dirty="0"/>
          </a:p>
          <a:p>
            <a:pPr lvl="1"/>
            <a:r>
              <a:rPr lang="en-US" sz="2000" dirty="0"/>
              <a:t>Bonus: </a:t>
            </a:r>
          </a:p>
          <a:p>
            <a:pPr marL="457200" lvl="1" indent="-457200">
              <a:buFont typeface="Arial"/>
              <a:buAutoNum type="arabicPeriod"/>
            </a:pPr>
            <a:r>
              <a:rPr lang="en-US" sz="2000" dirty="0"/>
              <a:t>ask </a:t>
            </a:r>
            <a:r>
              <a:rPr lang="en-US" sz="2000" i="1" dirty="0"/>
              <a:t>relevant</a:t>
            </a:r>
            <a:r>
              <a:rPr lang="en-US" sz="2000" dirty="0"/>
              <a:t> questions that pushes us to look for answers</a:t>
            </a:r>
          </a:p>
          <a:p>
            <a:pPr marL="457200" lvl="1" indent="-457200">
              <a:buFont typeface="Arial"/>
              <a:buAutoNum type="arabicPeriod"/>
            </a:pPr>
            <a:r>
              <a:rPr lang="en-US" sz="2000" dirty="0"/>
              <a:t>Identify typos or mistakes in slides</a:t>
            </a:r>
          </a:p>
          <a:p>
            <a:pPr marL="342900" lvl="1" indent="-342900">
              <a:buFont typeface="Arial"/>
              <a:buAutoNum type="arabicPeriod"/>
            </a:pPr>
            <a:endParaRPr lang="en-US" sz="2400" dirty="0"/>
          </a:p>
          <a:p>
            <a:pPr marL="342900" indent="-342900">
              <a:buFont typeface="Arial"/>
              <a:buAutoNum type="arabicPeriod"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378457" y="3980237"/>
            <a:ext cx="37548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 Venn diagram of our knowledge overlaps</a:t>
            </a:r>
          </a:p>
        </p:txBody>
      </p:sp>
    </p:spTree>
    <p:extLst>
      <p:ext uri="{BB962C8B-B14F-4D97-AF65-F5344CB8AC3E}">
        <p14:creationId xmlns:p14="http://schemas.microsoft.com/office/powerpoint/2010/main" val="10600566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Final Project </a:t>
            </a:r>
            <a:endParaRPr sz="2400"/>
          </a:p>
        </p:txBody>
      </p:sp>
      <p:sp>
        <p:nvSpPr>
          <p:cNvPr id="332" name="Shape 332"/>
          <p:cNvSpPr txBox="1"/>
          <p:nvPr/>
        </p:nvSpPr>
        <p:spPr>
          <a:xfrm>
            <a:off x="457200" y="993800"/>
            <a:ext cx="7957800" cy="3784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42900">
              <a:buSzPts val="1800"/>
              <a:buFont typeface="Arial"/>
              <a:buChar char="●"/>
            </a:pPr>
            <a:r>
              <a:rPr lang="en-US" dirty="0"/>
              <a:t>A</a:t>
            </a:r>
            <a:r>
              <a:rPr lang="en" dirty="0"/>
              <a:t> research project - offering new knowledge to the blockchain/cryptocurrency community.</a:t>
            </a:r>
            <a:endParaRPr dirty="0"/>
          </a:p>
          <a:p>
            <a:pPr marL="457200" indent="-342900">
              <a:buSzPts val="1800"/>
              <a:buFont typeface="Arial"/>
              <a:buChar char="●"/>
            </a:pPr>
            <a:r>
              <a:rPr lang="en" dirty="0"/>
              <a:t>Encouraged to work in teams of two/three.</a:t>
            </a:r>
          </a:p>
          <a:p>
            <a:pPr marL="457200" indent="-342900">
              <a:buSzPts val="1800"/>
              <a:buFont typeface="Arial"/>
              <a:buChar char="●"/>
            </a:pPr>
            <a:r>
              <a:rPr lang="en-US" dirty="0"/>
              <a:t>Goal is to publish the work in conference/workshop/medium.</a:t>
            </a:r>
          </a:p>
          <a:p>
            <a:pPr marL="457200" indent="-342900">
              <a:buSzPts val="1800"/>
              <a:buFont typeface="Arial"/>
              <a:buChar char="●"/>
            </a:pPr>
            <a:r>
              <a:rPr lang="en" dirty="0"/>
              <a:t>You need to select your topic and obtain my approval by the midde of the semester, after which </a:t>
            </a:r>
            <a:r>
              <a:rPr lang="en-US" dirty="0"/>
              <a:t>I’ll give you further guidance</a:t>
            </a:r>
          </a:p>
          <a:p>
            <a:pPr marL="457200" indent="-342900">
              <a:buSzPts val="1800"/>
              <a:buFont typeface="Arial"/>
              <a:buChar char="●"/>
            </a:pPr>
            <a:r>
              <a:rPr lang="en-US" dirty="0"/>
              <a:t>W</a:t>
            </a:r>
            <a:r>
              <a:rPr lang="en" dirty="0"/>
              <a:t>rite a report and present on the last week of class.</a:t>
            </a:r>
          </a:p>
          <a:p>
            <a:pPr marL="457200" indent="-342900">
              <a:buSzPts val="1800"/>
              <a:buFont typeface="Arial"/>
              <a:buChar char="●"/>
            </a:pPr>
            <a:r>
              <a:rPr lang="en-US" dirty="0"/>
              <a:t>P</a:t>
            </a:r>
            <a:r>
              <a:rPr lang="en" dirty="0"/>
              <a:t>resentation/report will be graded on: 1) do we learn anything new from your work? 2) how well do you address my earlier comments</a:t>
            </a:r>
          </a:p>
          <a:p>
            <a:pPr marL="457200" indent="-342900">
              <a:buSzPts val="1800"/>
              <a:buFont typeface="Arial"/>
              <a:buChar char="●"/>
            </a:pPr>
            <a:r>
              <a:rPr lang="en-US" dirty="0"/>
              <a:t>W</a:t>
            </a:r>
            <a:r>
              <a:rPr lang="en" dirty="0"/>
              <a:t>elcome to seek help from me, your classmates, or outside sources</a:t>
            </a:r>
          </a:p>
          <a:p>
            <a:endParaRPr dirty="0"/>
          </a:p>
          <a:p>
            <a:r>
              <a:rPr lang="en" b="1" dirty="0"/>
              <a:t>Topic ideas (not limited)</a:t>
            </a:r>
            <a:endParaRPr b="1" dirty="0"/>
          </a:p>
          <a:p>
            <a:pPr marL="457200" indent="-317500">
              <a:buSzPts val="1400"/>
              <a:buFont typeface="Arial"/>
              <a:buChar char="●"/>
            </a:pPr>
            <a:r>
              <a:rPr lang="en-US" dirty="0"/>
              <a:t>Fully explain one specific blockchain project.</a:t>
            </a:r>
          </a:p>
          <a:p>
            <a:pPr marL="457200" indent="-317500">
              <a:buSzPts val="1400"/>
              <a:buFont typeface="Arial"/>
              <a:buChar char="●"/>
            </a:pPr>
            <a:r>
              <a:rPr lang="en-US" dirty="0"/>
              <a:t>Provide a research report of a specific industry in the blockchain universe</a:t>
            </a:r>
          </a:p>
          <a:p>
            <a:pPr marL="457200" indent="-317500">
              <a:buSzPts val="1400"/>
              <a:buFont typeface="Arial"/>
              <a:buChar char="●"/>
            </a:pPr>
            <a:r>
              <a:rPr lang="en-US" dirty="0"/>
              <a:t>Identify a business application of </a:t>
            </a:r>
            <a:r>
              <a:rPr lang="en-US" dirty="0" err="1"/>
              <a:t>blockchain</a:t>
            </a:r>
            <a:r>
              <a:rPr lang="en-US" dirty="0"/>
              <a:t> technology and write a white paper.</a:t>
            </a:r>
            <a:endParaRPr dirty="0"/>
          </a:p>
          <a:p>
            <a:pPr marL="457200" indent="-317500">
              <a:buSzPts val="1400"/>
              <a:buFont typeface="Arial"/>
              <a:buChar char="●"/>
            </a:pPr>
            <a:r>
              <a:rPr lang="en-US" dirty="0"/>
              <a:t>Survey and describe in detail a few commonly observed </a:t>
            </a:r>
            <a:r>
              <a:rPr lang="en" dirty="0"/>
              <a:t>smart contracts.</a:t>
            </a:r>
          </a:p>
          <a:p>
            <a:pPr marL="457200" indent="-317500">
              <a:buSzPts val="1400"/>
              <a:buFont typeface="Arial"/>
              <a:buChar char="●"/>
            </a:pPr>
            <a:r>
              <a:rPr lang="en-US" dirty="0"/>
              <a:t>Survey a specific issue and provide a solution (e.g., scaling, stable coin, token design, etc.)</a:t>
            </a:r>
          </a:p>
          <a:p>
            <a:pPr marL="457200" indent="-317500">
              <a:buSzPts val="1400"/>
              <a:buFont typeface="Arial"/>
              <a:buChar char="●"/>
            </a:pPr>
            <a:r>
              <a:rPr lang="en-US" dirty="0" err="1"/>
              <a:t>SoK</a:t>
            </a:r>
            <a:r>
              <a:rPr lang="en-US" dirty="0"/>
              <a:t> of a particular area (ask me for references to start with)</a:t>
            </a:r>
            <a:endParaRPr dirty="0"/>
          </a:p>
        </p:txBody>
      </p:sp>
      <p:pic>
        <p:nvPicPr>
          <p:cNvPr id="333" name="Shape 3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66271" y="91697"/>
            <a:ext cx="2100414" cy="9021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025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goal with this course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93387" y="1408080"/>
            <a:ext cx="80155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Some of you will keep working on </a:t>
            </a:r>
            <a:r>
              <a:rPr lang="en-US" sz="2800" dirty="0" err="1"/>
              <a:t>blockchain</a:t>
            </a:r>
            <a:r>
              <a:rPr lang="en-US" sz="2800" dirty="0"/>
              <a:t> technologies after the course. </a:t>
            </a:r>
          </a:p>
        </p:txBody>
      </p:sp>
    </p:spTree>
    <p:extLst>
      <p:ext uri="{BB962C8B-B14F-4D97-AF65-F5344CB8AC3E}">
        <p14:creationId xmlns:p14="http://schemas.microsoft.com/office/powerpoint/2010/main" val="23331741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/>
          <p:nvPr/>
        </p:nvSpPr>
        <p:spPr>
          <a:xfrm>
            <a:off x="559600" y="1488302"/>
            <a:ext cx="7747800" cy="1922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sz="3600"/>
              <a:t>Done with logistics!</a:t>
            </a:r>
            <a:endParaRPr sz="3600"/>
          </a:p>
          <a:p>
            <a:pPr algn="ctr"/>
            <a:endParaRPr sz="3600"/>
          </a:p>
          <a:p>
            <a:pPr algn="ctr"/>
            <a:r>
              <a:rPr lang="en" sz="3600"/>
              <a:t>Questions?</a:t>
            </a: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14784140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8"/>
          <p:cNvSpPr txBox="1">
            <a:spLocks noGrp="1"/>
          </p:cNvSpPr>
          <p:nvPr>
            <p:ph type="ctrTitle"/>
          </p:nvPr>
        </p:nvSpPr>
        <p:spPr>
          <a:xfrm>
            <a:off x="685800" y="1583344"/>
            <a:ext cx="7772400" cy="115985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Lecture </a:t>
            </a:r>
            <a:r>
              <a:rPr lang="en"/>
              <a:t>1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0" name="Google Shape;30;p8"/>
          <p:cNvSpPr txBox="1">
            <a:spLocks noGrp="1"/>
          </p:cNvSpPr>
          <p:nvPr>
            <p:ph type="subTitle" idx="1"/>
          </p:nvPr>
        </p:nvSpPr>
        <p:spPr>
          <a:xfrm>
            <a:off x="685800" y="2840055"/>
            <a:ext cx="7772400" cy="7847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 to Crypto and Cryptocurrencies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2639594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lecture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9" name="Google Shape;49;p10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/>
              <a:t>Crypto background</a:t>
            </a:r>
            <a:endParaRPr dirty="0"/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/>
              <a:t>	hash functions</a:t>
            </a:r>
            <a:endParaRPr dirty="0"/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/>
              <a:t>	digital signatures</a:t>
            </a:r>
            <a:endParaRPr dirty="0"/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/>
              <a:t>	… and applications</a:t>
            </a:r>
            <a:endParaRPr dirty="0"/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/>
              <a:t>Intro to cryptocurrencies</a:t>
            </a:r>
            <a:endParaRPr dirty="0"/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/>
              <a:t>	basic digital cash</a:t>
            </a:r>
            <a:endParaRPr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>
            <a:spLocks noGrp="1"/>
          </p:cNvSpPr>
          <p:nvPr>
            <p:ph type="subTitle" idx="1"/>
          </p:nvPr>
        </p:nvSpPr>
        <p:spPr>
          <a:xfrm>
            <a:off x="685800" y="1690479"/>
            <a:ext cx="7772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Lecture 1.1: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Cryptographic Hash Functions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85A6E-B18D-41E5-ACD8-D76BBF71F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1F5EB-A440-499D-BCC6-F891AA2CB2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25D6E8-BDA9-7D38-639C-C1A250461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9576"/>
            <a:ext cx="9144000" cy="474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30094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>
            <a:spLocks noGrp="1"/>
          </p:cNvSpPr>
          <p:nvPr>
            <p:ph type="body" idx="1"/>
          </p:nvPr>
        </p:nvSpPr>
        <p:spPr>
          <a:xfrm>
            <a:off x="457200" y="432125"/>
            <a:ext cx="8229600" cy="44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/>
              <a:t>Hash function:</a:t>
            </a:r>
            <a:endParaRPr dirty="0"/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/>
              <a:t>	takes any string as input</a:t>
            </a:r>
            <a:endParaRPr dirty="0"/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/>
              <a:t>	fixed-size output </a:t>
            </a:r>
            <a:r>
              <a:rPr lang="en" sz="2400" dirty="0"/>
              <a:t>(we’ll use 256 bits)</a:t>
            </a:r>
            <a:endParaRPr sz="2400" dirty="0"/>
          </a:p>
          <a:p>
            <a:pPr marL="45720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/>
              <a:t>    efficiently computable</a:t>
            </a:r>
            <a:endParaRPr dirty="0"/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/>
              <a:t>Security properties:</a:t>
            </a:r>
            <a:endParaRPr dirty="0"/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/>
              <a:t>	</a:t>
            </a:r>
            <a:r>
              <a:rPr lang="en" dirty="0">
                <a:solidFill>
                  <a:schemeClr val="bg2">
                    <a:lumMod val="60000"/>
                    <a:lumOff val="40000"/>
                  </a:schemeClr>
                </a:solidFill>
              </a:rPr>
              <a:t>collision-free</a:t>
            </a:r>
            <a:endParaRPr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2">
                    <a:lumMod val="60000"/>
                    <a:lumOff val="40000"/>
                  </a:schemeClr>
                </a:solidFill>
              </a:rPr>
              <a:t>	hiding</a:t>
            </a:r>
            <a:endParaRPr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2">
                    <a:lumMod val="60000"/>
                    <a:lumOff val="40000"/>
                  </a:schemeClr>
                </a:solidFill>
              </a:rPr>
              <a:t>	puzzle-friendly</a:t>
            </a:r>
            <a:endParaRPr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62342" y="3342707"/>
            <a:ext cx="26220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hlinkClick r:id="rId3"/>
              </a:rPr>
              <a:t>Demo</a:t>
            </a:r>
            <a:r>
              <a:rPr lang="en-US" sz="4000" dirty="0"/>
              <a:t> 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Hash property 1: Collision-free</a:t>
            </a:r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/>
              <a:t>Nobody can find x and y such that</a:t>
            </a:r>
            <a:endParaRPr dirty="0"/>
          </a:p>
          <a:p>
            <a:pPr marL="457200" lvl="0" indent="45720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/>
              <a:t>x != y and H(x)=H(y)</a:t>
            </a:r>
            <a:endParaRPr dirty="0"/>
          </a:p>
        </p:txBody>
      </p:sp>
      <p:sp>
        <p:nvSpPr>
          <p:cNvPr id="66" name="Google Shape;66;p13"/>
          <p:cNvSpPr/>
          <p:nvPr/>
        </p:nvSpPr>
        <p:spPr>
          <a:xfrm>
            <a:off x="1583775" y="3056975"/>
            <a:ext cx="298800" cy="313800"/>
          </a:xfrm>
          <a:prstGeom prst="ellipse">
            <a:avLst/>
          </a:prstGeom>
          <a:solidFill>
            <a:srgbClr val="4A86E8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3"/>
          <p:cNvSpPr/>
          <p:nvPr/>
        </p:nvSpPr>
        <p:spPr>
          <a:xfrm>
            <a:off x="1583775" y="4165625"/>
            <a:ext cx="298800" cy="313800"/>
          </a:xfrm>
          <a:prstGeom prst="ellipse">
            <a:avLst/>
          </a:prstGeom>
          <a:solidFill>
            <a:srgbClr val="4A86E8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3"/>
          <p:cNvSpPr txBox="1"/>
          <p:nvPr/>
        </p:nvSpPr>
        <p:spPr>
          <a:xfrm>
            <a:off x="1240125" y="2985275"/>
            <a:ext cx="4035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Trebuchet MS"/>
                <a:ea typeface="Trebuchet MS"/>
                <a:cs typeface="Trebuchet MS"/>
                <a:sym typeface="Trebuchet MS"/>
              </a:rPr>
              <a:t>x</a:t>
            </a:r>
            <a:endParaRPr sz="18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9" name="Google Shape;69;p13"/>
          <p:cNvSpPr txBox="1"/>
          <p:nvPr/>
        </p:nvSpPr>
        <p:spPr>
          <a:xfrm>
            <a:off x="1240125" y="4093925"/>
            <a:ext cx="4035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Trebuchet MS"/>
                <a:ea typeface="Trebuchet MS"/>
                <a:cs typeface="Trebuchet MS"/>
                <a:sym typeface="Trebuchet MS"/>
              </a:rPr>
              <a:t>y</a:t>
            </a:r>
            <a:endParaRPr sz="18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0" name="Google Shape;70;p13"/>
          <p:cNvSpPr/>
          <p:nvPr/>
        </p:nvSpPr>
        <p:spPr>
          <a:xfrm>
            <a:off x="5187600" y="3627725"/>
            <a:ext cx="298800" cy="313800"/>
          </a:xfrm>
          <a:prstGeom prst="ellipse">
            <a:avLst/>
          </a:prstGeom>
          <a:solidFill>
            <a:srgbClr val="0000FF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1" name="Google Shape;71;p13"/>
          <p:cNvCxnSpPr>
            <a:stCxn id="66" idx="6"/>
            <a:endCxn id="70" idx="2"/>
          </p:cNvCxnSpPr>
          <p:nvPr/>
        </p:nvCxnSpPr>
        <p:spPr>
          <a:xfrm>
            <a:off x="1882575" y="3213875"/>
            <a:ext cx="3305100" cy="570900"/>
          </a:xfrm>
          <a:prstGeom prst="straightConnector1">
            <a:avLst/>
          </a:prstGeom>
          <a:noFill/>
          <a:ln w="38100" cap="flat" cmpd="sng">
            <a:solidFill>
              <a:srgbClr val="66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2" name="Google Shape;72;p13"/>
          <p:cNvCxnSpPr>
            <a:stCxn id="67" idx="6"/>
            <a:endCxn id="70" idx="2"/>
          </p:cNvCxnSpPr>
          <p:nvPr/>
        </p:nvCxnSpPr>
        <p:spPr>
          <a:xfrm rot="10800000" flipH="1">
            <a:off x="1882575" y="3784625"/>
            <a:ext cx="3305100" cy="537900"/>
          </a:xfrm>
          <a:prstGeom prst="straightConnector1">
            <a:avLst/>
          </a:prstGeom>
          <a:noFill/>
          <a:ln w="38100" cap="flat" cmpd="sng">
            <a:solidFill>
              <a:srgbClr val="66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3" name="Google Shape;73;p13"/>
          <p:cNvSpPr txBox="1"/>
          <p:nvPr/>
        </p:nvSpPr>
        <p:spPr>
          <a:xfrm>
            <a:off x="5381825" y="3556025"/>
            <a:ext cx="1401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Trebuchet MS"/>
                <a:ea typeface="Trebuchet MS"/>
                <a:cs typeface="Trebuchet MS"/>
                <a:sym typeface="Trebuchet MS"/>
              </a:rPr>
              <a:t>H(x) = H(y)</a:t>
            </a:r>
            <a:endParaRPr sz="1800"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4"/>
          <p:cNvSpPr txBox="1">
            <a:spLocks noGrp="1"/>
          </p:cNvSpPr>
          <p:nvPr>
            <p:ph type="body" idx="1"/>
          </p:nvPr>
        </p:nvSpPr>
        <p:spPr>
          <a:xfrm>
            <a:off x="457200" y="303700"/>
            <a:ext cx="8229600" cy="87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Collisions do exist ...</a:t>
            </a:r>
            <a:endParaRPr/>
          </a:p>
        </p:txBody>
      </p:sp>
      <p:sp>
        <p:nvSpPr>
          <p:cNvPr id="79" name="Google Shape;79;p14"/>
          <p:cNvSpPr/>
          <p:nvPr/>
        </p:nvSpPr>
        <p:spPr>
          <a:xfrm>
            <a:off x="1030950" y="1234150"/>
            <a:ext cx="3376728" cy="2271024"/>
          </a:xfrm>
          <a:prstGeom prst="cloud">
            <a:avLst/>
          </a:pr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4"/>
          <p:cNvSpPr/>
          <p:nvPr/>
        </p:nvSpPr>
        <p:spPr>
          <a:xfrm>
            <a:off x="6066098" y="1800451"/>
            <a:ext cx="1392552" cy="1138428"/>
          </a:xfrm>
          <a:prstGeom prst="cloud">
            <a:avLst/>
          </a:pr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4"/>
          <p:cNvSpPr txBox="1"/>
          <p:nvPr/>
        </p:nvSpPr>
        <p:spPr>
          <a:xfrm>
            <a:off x="1553962" y="3415525"/>
            <a:ext cx="23307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Trebuchet MS"/>
                <a:ea typeface="Trebuchet MS"/>
                <a:cs typeface="Trebuchet MS"/>
                <a:sym typeface="Trebuchet MS"/>
              </a:rPr>
              <a:t>possible inputs</a:t>
            </a:r>
            <a:endParaRPr sz="24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2" name="Google Shape;82;p14"/>
          <p:cNvSpPr txBox="1"/>
          <p:nvPr/>
        </p:nvSpPr>
        <p:spPr>
          <a:xfrm>
            <a:off x="5471474" y="2849225"/>
            <a:ext cx="258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Trebuchet MS"/>
                <a:ea typeface="Trebuchet MS"/>
                <a:cs typeface="Trebuchet MS"/>
                <a:sym typeface="Trebuchet MS"/>
              </a:rPr>
              <a:t>possible outputs</a:t>
            </a:r>
            <a:endParaRPr sz="24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83" name="Google Shape;83;p14"/>
          <p:cNvCxnSpPr/>
          <p:nvPr/>
        </p:nvCxnSpPr>
        <p:spPr>
          <a:xfrm>
            <a:off x="3137650" y="1615175"/>
            <a:ext cx="3305100" cy="570900"/>
          </a:xfrm>
          <a:prstGeom prst="straightConnector1">
            <a:avLst/>
          </a:prstGeom>
          <a:noFill/>
          <a:ln w="38100" cap="flat" cmpd="sng">
            <a:solidFill>
              <a:srgbClr val="66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4" name="Google Shape;84;p14"/>
          <p:cNvCxnSpPr/>
          <p:nvPr/>
        </p:nvCxnSpPr>
        <p:spPr>
          <a:xfrm rot="10800000" flipH="1">
            <a:off x="3290050" y="2549100"/>
            <a:ext cx="3597900" cy="204600"/>
          </a:xfrm>
          <a:prstGeom prst="straightConnector1">
            <a:avLst/>
          </a:prstGeom>
          <a:noFill/>
          <a:ln w="38100" cap="flat" cmpd="sng">
            <a:solidFill>
              <a:srgbClr val="66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5" name="Google Shape;85;p14"/>
          <p:cNvCxnSpPr/>
          <p:nvPr/>
        </p:nvCxnSpPr>
        <p:spPr>
          <a:xfrm>
            <a:off x="2510125" y="2011075"/>
            <a:ext cx="4452600" cy="283800"/>
          </a:xfrm>
          <a:prstGeom prst="straightConnector1">
            <a:avLst/>
          </a:prstGeom>
          <a:noFill/>
          <a:ln w="38100" cap="flat" cmpd="sng">
            <a:solidFill>
              <a:srgbClr val="66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6" name="Google Shape;86;p14"/>
          <p:cNvSpPr txBox="1">
            <a:spLocks noGrp="1"/>
          </p:cNvSpPr>
          <p:nvPr>
            <p:ph type="body" idx="1"/>
          </p:nvPr>
        </p:nvSpPr>
        <p:spPr>
          <a:xfrm>
            <a:off x="457200" y="4272900"/>
            <a:ext cx="8229600" cy="87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… but can anyone find them?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body" idx="1"/>
          </p:nvPr>
        </p:nvSpPr>
        <p:spPr>
          <a:xfrm>
            <a:off x="457200" y="72025"/>
            <a:ext cx="8229600" cy="48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/>
              <a:t>How to find a collision</a:t>
            </a:r>
            <a:endParaRPr dirty="0"/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/>
              <a:t>		</a:t>
            </a:r>
            <a:r>
              <a:rPr lang="en" sz="2400" dirty="0"/>
              <a:t>try 2</a:t>
            </a:r>
            <a:r>
              <a:rPr lang="en" sz="2400" baseline="30000" dirty="0"/>
              <a:t>130</a:t>
            </a:r>
            <a:r>
              <a:rPr lang="en" sz="2400" dirty="0"/>
              <a:t> randomly chosen inputs</a:t>
            </a:r>
            <a:endParaRPr sz="2400" dirty="0"/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dirty="0"/>
              <a:t>		99.8% chance that two of them will collide</a:t>
            </a:r>
            <a:endParaRPr sz="2400" dirty="0"/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/>
              <a:t>This works no matter what H is …</a:t>
            </a:r>
            <a:endParaRPr dirty="0"/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/>
              <a:t>… but it takes too long to matter</a:t>
            </a:r>
            <a:endParaRPr dirty="0"/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6"/>
          <p:cNvSpPr txBox="1">
            <a:spLocks noGrp="1"/>
          </p:cNvSpPr>
          <p:nvPr>
            <p:ph type="body" idx="1"/>
          </p:nvPr>
        </p:nvSpPr>
        <p:spPr>
          <a:xfrm>
            <a:off x="457200" y="472150"/>
            <a:ext cx="8229600" cy="445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/>
              <a:t>Is there a faster way to find collisions?</a:t>
            </a:r>
            <a:endParaRPr dirty="0"/>
          </a:p>
          <a:p>
            <a:pPr marL="0" lvl="0" indent="45720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/>
              <a:t>For some possible H’s, yes.</a:t>
            </a:r>
            <a:endParaRPr dirty="0"/>
          </a:p>
          <a:p>
            <a:pPr marL="0" lvl="0" indent="45720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/>
              <a:t>For others, we don’t know of one.</a:t>
            </a:r>
            <a:endParaRPr dirty="0"/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/>
              <a:t>No H has been </a:t>
            </a:r>
            <a:r>
              <a:rPr lang="en" u="sng" dirty="0"/>
              <a:t>proven</a:t>
            </a:r>
            <a:r>
              <a:rPr lang="en" dirty="0"/>
              <a:t> collision-free.</a:t>
            </a: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endParaRPr lang="en" dirty="0"/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Shape 581"/>
          <p:cNvSpPr txBox="1">
            <a:spLocks noGrp="1"/>
          </p:cNvSpPr>
          <p:nvPr>
            <p:ph type="title"/>
          </p:nvPr>
        </p:nvSpPr>
        <p:spPr>
          <a:xfrm>
            <a:off x="1485900" y="205979"/>
            <a:ext cx="6172200" cy="857475"/>
          </a:xfrm>
          <a:prstGeom prst="rect">
            <a:avLst/>
          </a:prstGeom>
        </p:spPr>
        <p:txBody>
          <a:bodyPr spcFirstLastPara="1" wrap="square" lIns="68569" tIns="68569" rIns="68569" bIns="68569" anchor="b" anchorCtr="0">
            <a:noAutofit/>
          </a:bodyPr>
          <a:lstStyle/>
          <a:p>
            <a:r>
              <a:rPr lang="en"/>
              <a:t>Existing Schemes</a:t>
            </a:r>
            <a:endParaRPr/>
          </a:p>
        </p:txBody>
      </p:sp>
      <p:pic>
        <p:nvPicPr>
          <p:cNvPr id="582" name="Shape 5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3869" y="622350"/>
            <a:ext cx="2280038" cy="1606800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Shape 583"/>
          <p:cNvSpPr txBox="1"/>
          <p:nvPr/>
        </p:nvSpPr>
        <p:spPr>
          <a:xfrm>
            <a:off x="1385363" y="1554075"/>
            <a:ext cx="3725325" cy="1055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r>
              <a:rPr lang="en" sz="1500" dirty="0"/>
              <a:t>Best-known cryptographic hash functions: MD5 (128 bits), SHA-1 (160 bits), SHA-256/384/512 (256/384/512 bits)</a:t>
            </a:r>
          </a:p>
          <a:p>
            <a:endParaRPr lang="en" sz="1500" dirty="0"/>
          </a:p>
          <a:p>
            <a:r>
              <a:rPr lang="en-US" sz="1500" dirty="0">
                <a:hlinkClick r:id="rId4"/>
              </a:rPr>
              <a:t>https://md5calc.com/hash</a:t>
            </a:r>
            <a:endParaRPr sz="1500" dirty="0"/>
          </a:p>
        </p:txBody>
      </p:sp>
      <p:sp>
        <p:nvSpPr>
          <p:cNvPr id="584" name="Shape 584"/>
          <p:cNvSpPr txBox="1"/>
          <p:nvPr/>
        </p:nvSpPr>
        <p:spPr>
          <a:xfrm>
            <a:off x="1466156" y="3063950"/>
            <a:ext cx="6436125" cy="11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200" b="1" u="sng" dirty="0"/>
              <a:t>Security:</a:t>
            </a:r>
            <a:r>
              <a:rPr lang="en" sz="1200" dirty="0"/>
              <a:t> </a:t>
            </a:r>
            <a:endParaRPr sz="1200" dirty="0"/>
          </a:p>
          <a:p>
            <a:pPr marL="342900" indent="-247650">
              <a:buClr>
                <a:schemeClr val="dk1"/>
              </a:buClr>
              <a:buSzPts val="1600"/>
              <a:buChar char="●"/>
            </a:pPr>
            <a:r>
              <a:rPr lang="en" sz="1200" b="1" dirty="0">
                <a:solidFill>
                  <a:schemeClr val="dk1"/>
                </a:solidFill>
                <a:highlight>
                  <a:srgbClr val="F9F9F9"/>
                </a:highlight>
              </a:rPr>
              <a:t>MD5:</a:t>
            </a:r>
            <a:r>
              <a:rPr lang="en" sz="1200" dirty="0">
                <a:solidFill>
                  <a:schemeClr val="dk1"/>
                </a:solidFill>
                <a:highlight>
                  <a:srgbClr val="F9F9F9"/>
                </a:highlight>
              </a:rPr>
              <a:t> A 2013 attack by Xie Tao, Fanbao Liu, and Dengguo Feng breaks MD5 collision resistance in 2</a:t>
            </a:r>
            <a:r>
              <a:rPr lang="en" sz="1200" baseline="30000" dirty="0">
                <a:solidFill>
                  <a:schemeClr val="dk1"/>
                </a:solidFill>
                <a:highlight>
                  <a:srgbClr val="F9F9F9"/>
                </a:highlight>
              </a:rPr>
              <a:t>18</a:t>
            </a:r>
            <a:r>
              <a:rPr lang="en" sz="1200" dirty="0">
                <a:solidFill>
                  <a:schemeClr val="dk1"/>
                </a:solidFill>
                <a:highlight>
                  <a:srgbClr val="F9F9F9"/>
                </a:highlight>
              </a:rPr>
              <a:t> time. This attack runs in less than a second on a desktop computer.</a:t>
            </a:r>
            <a:endParaRPr sz="1200" dirty="0">
              <a:solidFill>
                <a:schemeClr val="dk1"/>
              </a:solidFill>
              <a:highlight>
                <a:srgbClr val="F9F9F9"/>
              </a:highlight>
            </a:endParaRPr>
          </a:p>
          <a:p>
            <a:pPr marL="342900" indent="-247650">
              <a:buClr>
                <a:schemeClr val="dk1"/>
              </a:buClr>
              <a:buSzPts val="1600"/>
              <a:buChar char="●"/>
            </a:pPr>
            <a:r>
              <a:rPr lang="en" sz="1200" b="1" dirty="0">
                <a:solidFill>
                  <a:schemeClr val="dk1"/>
                </a:solidFill>
                <a:highlight>
                  <a:srgbClr val="F9F9F9"/>
                </a:highlight>
              </a:rPr>
              <a:t>SHA-1</a:t>
            </a:r>
            <a:r>
              <a:rPr lang="en" sz="1200" dirty="0">
                <a:solidFill>
                  <a:schemeClr val="dk1"/>
                </a:solidFill>
                <a:highlight>
                  <a:srgbClr val="F9F9F9"/>
                </a:highlight>
              </a:rPr>
              <a:t>: Some theoretical attacks - not yet collisions</a:t>
            </a:r>
            <a:endParaRPr sz="1200" dirty="0">
              <a:solidFill>
                <a:schemeClr val="dk1"/>
              </a:solidFill>
              <a:highlight>
                <a:srgbClr val="F9F9F9"/>
              </a:highlight>
            </a:endParaRPr>
          </a:p>
        </p:txBody>
      </p:sp>
      <p:sp>
        <p:nvSpPr>
          <p:cNvPr id="585" name="Shape 585"/>
          <p:cNvSpPr txBox="1"/>
          <p:nvPr/>
        </p:nvSpPr>
        <p:spPr>
          <a:xfrm>
            <a:off x="1591819" y="4512150"/>
            <a:ext cx="6172200" cy="454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500" dirty="0">
                <a:solidFill>
                  <a:srgbClr val="38761D"/>
                </a:solidFill>
              </a:rPr>
              <a:t>Suggested to use SHA-2 (256 or 512) or SHA-3/Keccak</a:t>
            </a:r>
            <a:endParaRPr sz="1500" dirty="0">
              <a:solidFill>
                <a:srgbClr val="3876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52665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Application: Hash as message digest</a:t>
            </a:r>
            <a:endParaRPr/>
          </a:p>
        </p:txBody>
      </p:sp>
      <p:sp>
        <p:nvSpPr>
          <p:cNvPr id="102" name="Google Shape;102;p1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dirty="0"/>
              <a:t>If we know H(x) = H(y), it’s safe to assume that x = y.</a:t>
            </a:r>
            <a:endParaRPr sz="2400" dirty="0"/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endParaRPr sz="2400" dirty="0"/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dirty="0"/>
              <a:t>To recognize a file that we saw before,</a:t>
            </a:r>
            <a:endParaRPr sz="2400" dirty="0"/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dirty="0"/>
              <a:t>    just remember its hash.</a:t>
            </a:r>
            <a:endParaRPr sz="2400" dirty="0"/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endParaRPr sz="2400" dirty="0"/>
          </a:p>
          <a:p>
            <a:pPr marL="0" lv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dirty="0"/>
              <a:t>Useful because a hash is small. </a:t>
            </a:r>
          </a:p>
          <a:p>
            <a:pPr marL="0" lv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0000"/>
                </a:solidFill>
              </a:rPr>
              <a:t>Checksum, Password mgmt, decentralized internet,</a:t>
            </a:r>
          </a:p>
          <a:p>
            <a:pPr marL="0" lv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FF0000"/>
                </a:solidFill>
              </a:rPr>
              <a:t>I</a:t>
            </a:r>
            <a:r>
              <a:rPr lang="en" sz="2400" dirty="0">
                <a:solidFill>
                  <a:srgbClr val="FF0000"/>
                </a:solidFill>
              </a:rPr>
              <a:t>nterPlanetary File System (IPFS), Filecoin – </a:t>
            </a:r>
            <a:r>
              <a:rPr lang="en" sz="2400">
                <a:solidFill>
                  <a:srgbClr val="FF0000"/>
                </a:solidFill>
              </a:rPr>
              <a:t>Protocol Labs</a:t>
            </a:r>
            <a:endParaRPr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Hash property 2: Hiding</a:t>
            </a:r>
            <a:endParaRPr/>
          </a:p>
        </p:txBody>
      </p:sp>
      <p:sp>
        <p:nvSpPr>
          <p:cNvPr id="108" name="Google Shape;108;p18"/>
          <p:cNvSpPr txBox="1">
            <a:spLocks noGrp="1"/>
          </p:cNvSpPr>
          <p:nvPr>
            <p:ph type="body" idx="1"/>
          </p:nvPr>
        </p:nvSpPr>
        <p:spPr>
          <a:xfrm>
            <a:off x="457200" y="1607675"/>
            <a:ext cx="8229600" cy="11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dirty="0"/>
              <a:t>We want something like this:</a:t>
            </a:r>
            <a:endParaRPr sz="2400" dirty="0"/>
          </a:p>
          <a:p>
            <a:pPr marL="0" lvl="0" indent="45720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dirty="0"/>
              <a:t>Given H(x), it is infeasible to find x.</a:t>
            </a:r>
            <a:endParaRPr sz="2400" dirty="0"/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endParaRPr sz="2400" dirty="0"/>
          </a:p>
        </p:txBody>
      </p:sp>
      <p:grpSp>
        <p:nvGrpSpPr>
          <p:cNvPr id="109" name="Google Shape;109;p18"/>
          <p:cNvGrpSpPr/>
          <p:nvPr/>
        </p:nvGrpSpPr>
        <p:grpSpPr>
          <a:xfrm>
            <a:off x="879179" y="3008052"/>
            <a:ext cx="5853951" cy="1534000"/>
            <a:chOff x="735125" y="3018375"/>
            <a:chExt cx="5853951" cy="1534000"/>
          </a:xfrm>
        </p:grpSpPr>
        <p:pic>
          <p:nvPicPr>
            <p:cNvPr id="110" name="Google Shape;110;p1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35125" y="3184200"/>
              <a:ext cx="1939374" cy="130302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11" name="Google Shape;111;p18"/>
            <p:cNvCxnSpPr/>
            <p:nvPr/>
          </p:nvCxnSpPr>
          <p:spPr>
            <a:xfrm rot="10800000" flipH="1">
              <a:off x="2674500" y="3296162"/>
              <a:ext cx="2031900" cy="254100"/>
            </a:xfrm>
            <a:prstGeom prst="straightConnector1">
              <a:avLst/>
            </a:prstGeom>
            <a:noFill/>
            <a:ln w="38100" cap="flat" cmpd="sng">
              <a:solidFill>
                <a:srgbClr val="66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12" name="Google Shape;112;p18"/>
            <p:cNvCxnSpPr/>
            <p:nvPr/>
          </p:nvCxnSpPr>
          <p:spPr>
            <a:xfrm>
              <a:off x="2674500" y="4030100"/>
              <a:ext cx="2121600" cy="311700"/>
            </a:xfrm>
            <a:prstGeom prst="straightConnector1">
              <a:avLst/>
            </a:prstGeom>
            <a:noFill/>
            <a:ln w="38100" cap="flat" cmpd="sng">
              <a:solidFill>
                <a:srgbClr val="66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13" name="Google Shape;113;p18"/>
            <p:cNvSpPr txBox="1"/>
            <p:nvPr/>
          </p:nvSpPr>
          <p:spPr>
            <a:xfrm>
              <a:off x="4467476" y="3018375"/>
              <a:ext cx="2121600" cy="45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latin typeface="Trebuchet MS"/>
                  <a:ea typeface="Trebuchet MS"/>
                  <a:cs typeface="Trebuchet MS"/>
                  <a:sym typeface="Trebuchet MS"/>
                </a:rPr>
                <a:t>H(“heads”)</a:t>
              </a:r>
              <a:endParaRPr sz="2400"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14" name="Google Shape;114;p18"/>
            <p:cNvSpPr txBox="1"/>
            <p:nvPr/>
          </p:nvSpPr>
          <p:spPr>
            <a:xfrm>
              <a:off x="4467476" y="4095175"/>
              <a:ext cx="2121600" cy="45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latin typeface="Trebuchet MS"/>
                  <a:ea typeface="Trebuchet MS"/>
                  <a:cs typeface="Trebuchet MS"/>
                  <a:sym typeface="Trebuchet MS"/>
                </a:rPr>
                <a:t>H(“tails”)</a:t>
              </a:r>
              <a:endParaRPr sz="2400"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115" name="Google Shape;115;p18"/>
          <p:cNvSpPr txBox="1"/>
          <p:nvPr/>
        </p:nvSpPr>
        <p:spPr>
          <a:xfrm>
            <a:off x="6932700" y="3546450"/>
            <a:ext cx="1688400" cy="4572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Trebuchet MS"/>
                <a:ea typeface="Trebuchet MS"/>
                <a:cs typeface="Trebuchet MS"/>
                <a:sym typeface="Trebuchet MS"/>
              </a:rPr>
              <a:t>easy to find x!</a:t>
            </a:r>
            <a:endParaRPr sz="1800"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Application: Commitment</a:t>
            </a:r>
            <a:endParaRPr/>
          </a:p>
        </p:txBody>
      </p:sp>
      <p:sp>
        <p:nvSpPr>
          <p:cNvPr id="127" name="Google Shape;127;p20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/>
              <a:t>Want to “seal a value in an envelope”, and</a:t>
            </a:r>
            <a:endParaRPr dirty="0"/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/>
              <a:t>	“open the envelope” later.</a:t>
            </a:r>
            <a:endParaRPr dirty="0"/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/>
              <a:t>Commit to a value, reveal it later.</a:t>
            </a: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endParaRPr lang="en" dirty="0"/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dirty="0"/>
              <a:t>E</a:t>
            </a:r>
            <a:r>
              <a:rPr lang="en" dirty="0"/>
              <a:t>.g. how to store user passwords?</a:t>
            </a:r>
            <a:endParaRPr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Hash property 3: Puzzle-friendly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Google Shape;151;p24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457200" y="1200150"/>
                <a:ext cx="8229600" cy="37257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rtl="0">
                  <a:spcBef>
                    <a:spcPts val="600"/>
                  </a:spcBef>
                  <a:spcAft>
                    <a:spcPts val="0"/>
                  </a:spcAft>
                  <a:buNone/>
                </a:pPr>
                <a:r>
                  <a:rPr lang="en-US" u="sng" dirty="0"/>
                  <a:t>Puzzle-friendly</a:t>
                </a:r>
                <a:r>
                  <a:rPr lang="en-US" dirty="0"/>
                  <a:t>:</a:t>
                </a:r>
              </a:p>
              <a:p>
                <a:pPr marL="0" lvl="0" indent="0" rtl="0">
                  <a:spcBef>
                    <a:spcPts val="600"/>
                  </a:spcBef>
                  <a:spcAft>
                    <a:spcPts val="0"/>
                  </a:spcAft>
                  <a:buNone/>
                </a:pPr>
                <a:r>
                  <a:rPr lang="en-US" sz="2400" dirty="0"/>
                  <a:t>For every possible output value y, </a:t>
                </a:r>
              </a:p>
              <a:p>
                <a:pPr marL="0" lvl="0" indent="0" rtl="0">
                  <a:spcBef>
                    <a:spcPts val="600"/>
                  </a:spcBef>
                  <a:spcAft>
                    <a:spcPts val="0"/>
                  </a:spcAft>
                  <a:buNone/>
                </a:pPr>
                <a:r>
                  <a:rPr lang="en-US" sz="2400" dirty="0"/>
                  <a:t>if k is chosen from a distribution with </a:t>
                </a:r>
                <a:r>
                  <a:rPr lang="en-US" sz="2400" dirty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high min-entropy</a:t>
                </a:r>
                <a:r>
                  <a:rPr lang="en-US" sz="2400" dirty="0"/>
                  <a:t>,</a:t>
                </a:r>
              </a:p>
              <a:p>
                <a:pPr marL="0" lvl="0" indent="0" rtl="0">
                  <a:spcBef>
                    <a:spcPts val="600"/>
                  </a:spcBef>
                  <a:spcAft>
                    <a:spcPts val="0"/>
                  </a:spcAft>
                  <a:buNone/>
                </a:pPr>
                <a:r>
                  <a:rPr lang="en-US" sz="2400" dirty="0"/>
                  <a:t>then it is infeasible to find x such that H(k | x) = y.</a:t>
                </a:r>
              </a:p>
              <a:p>
                <a:pPr marL="0" lvl="0" indent="0" rtl="0">
                  <a:spcBef>
                    <a:spcPts val="600"/>
                  </a:spcBef>
                  <a:spcAft>
                    <a:spcPts val="0"/>
                  </a:spcAft>
                  <a:buNone/>
                </a:pPr>
                <a:endParaRPr lang="en-US" sz="2400" dirty="0"/>
              </a:p>
              <a:p>
                <a:pPr marL="0" lvl="0" indent="0" rtl="0">
                  <a:spcBef>
                    <a:spcPts val="600"/>
                  </a:spcBef>
                  <a:spcAft>
                    <a:spcPts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={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2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0,1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256</m:t>
                          </m:r>
                        </m:sup>
                      </m:sSup>
                    </m:oMath>
                  </m:oMathPara>
                </a14:m>
                <a:endParaRPr lang="en-US" sz="2400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={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lvl="0" indent="0" rtl="0">
                  <a:spcBef>
                    <a:spcPts val="60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</mc:Choice>
        <mc:Fallback xmlns="">
          <p:sp>
            <p:nvSpPr>
              <p:cNvPr id="151" name="Google Shape;151;p24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57200" y="1200150"/>
                <a:ext cx="8229600" cy="3725700"/>
              </a:xfrm>
              <a:prstGeom prst="rect">
                <a:avLst/>
              </a:prstGeom>
              <a:blipFill>
                <a:blip r:embed="rId3"/>
                <a:stretch>
                  <a:fillRect l="-1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blockchain Technologies?</a:t>
            </a:r>
            <a:endParaRPr/>
          </a:p>
        </p:txBody>
      </p:sp>
      <p:pic>
        <p:nvPicPr>
          <p:cNvPr id="254" name="Shape 254" descr="Screen Shot 2017-01-22 at 11.57.11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6200" y="1063376"/>
            <a:ext cx="6959600" cy="1750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Shape 255" descr="Screen Shot 2017-01-22 at 12.04.25 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36878" y="1581026"/>
            <a:ext cx="5066375" cy="2163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Shape 256" descr="Screen Shot 2017-01-22 at 12.05.42 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742" y="4204301"/>
            <a:ext cx="6701482" cy="643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0560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Hash function review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>
                <a:hlinkClick r:id="rId2"/>
              </a:rPr>
              <a:t>https://md5calc.com/hash</a:t>
            </a:r>
            <a:endParaRPr lang="en-US" sz="3200" dirty="0"/>
          </a:p>
          <a:p>
            <a:endParaRPr lang="en-US" sz="3200" dirty="0"/>
          </a:p>
          <a:p>
            <a:r>
              <a:rPr lang="en-US" sz="1600" dirty="0"/>
              <a:t>Bitcoin address: </a:t>
            </a:r>
            <a:r>
              <a:rPr lang="en-US" sz="1600" dirty="0">
                <a:hlinkClick r:id="rId3"/>
              </a:rPr>
              <a:t>https://en.bitcoin.it/wiki/Technical_background_of_version_1_Bitcoin_addresses</a:t>
            </a:r>
            <a:endParaRPr lang="en-US" sz="1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46785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Application: Search puzzle</a:t>
            </a:r>
            <a:endParaRPr/>
          </a:p>
        </p:txBody>
      </p:sp>
      <p:sp>
        <p:nvSpPr>
          <p:cNvPr id="157" name="Google Shape;157;p2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/>
              <a:t>Given a “puzzle ID” </a:t>
            </a:r>
            <a:r>
              <a:rPr lang="en" sz="2400" i="1"/>
              <a:t>id</a:t>
            </a:r>
            <a:r>
              <a:rPr lang="en" sz="2400"/>
              <a:t> (from high min-entropy distrib.),  </a:t>
            </a:r>
            <a:endParaRPr sz="2400"/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/>
              <a:t>          and a target set </a:t>
            </a:r>
            <a:r>
              <a:rPr lang="en" sz="2400" i="1"/>
              <a:t>Y</a:t>
            </a:r>
            <a:r>
              <a:rPr lang="en" sz="2400"/>
              <a:t>:</a:t>
            </a:r>
            <a:endParaRPr sz="2400"/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/>
              <a:t>Try to find a “solution” </a:t>
            </a:r>
            <a:r>
              <a:rPr lang="en" sz="2400" i="1"/>
              <a:t>x</a:t>
            </a:r>
            <a:r>
              <a:rPr lang="en" sz="2400"/>
              <a:t> such that</a:t>
            </a:r>
            <a:endParaRPr sz="2400"/>
          </a:p>
          <a:p>
            <a:pPr marL="457200" lvl="0" indent="45720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/>
              <a:t>H(</a:t>
            </a:r>
            <a:r>
              <a:rPr lang="en" sz="2400" i="1"/>
              <a:t>id</a:t>
            </a:r>
            <a:r>
              <a:rPr lang="en" sz="2400"/>
              <a:t> | </a:t>
            </a:r>
            <a:r>
              <a:rPr lang="en" sz="2400" i="1"/>
              <a:t>x</a:t>
            </a:r>
            <a:r>
              <a:rPr lang="en" sz="2400"/>
              <a:t>)  </a:t>
            </a:r>
            <a:r>
              <a:rPr lang="en" sz="2400">
                <a:solidFill>
                  <a:srgbClr val="252525"/>
                </a:solidFill>
                <a:highlight>
                  <a:srgbClr val="FFFFFF"/>
                </a:highlight>
              </a:rPr>
              <a:t>∈ </a:t>
            </a:r>
            <a:r>
              <a:rPr lang="en" sz="2400" i="1">
                <a:solidFill>
                  <a:srgbClr val="252525"/>
                </a:solidFill>
                <a:highlight>
                  <a:srgbClr val="FFFFFF"/>
                </a:highlight>
              </a:rPr>
              <a:t>Y</a:t>
            </a:r>
            <a:r>
              <a:rPr lang="en" sz="2400">
                <a:solidFill>
                  <a:srgbClr val="252525"/>
                </a:solidFill>
                <a:highlight>
                  <a:srgbClr val="FFFFFF"/>
                </a:highlight>
              </a:rPr>
              <a:t>.</a:t>
            </a:r>
            <a:endParaRPr sz="2400">
              <a:solidFill>
                <a:srgbClr val="252525"/>
              </a:solidFill>
              <a:highlight>
                <a:srgbClr val="FFFFFF"/>
              </a:highlight>
            </a:endParaRPr>
          </a:p>
          <a:p>
            <a:pPr marL="457200" lvl="0" indent="457200" rtl="0">
              <a:spcBef>
                <a:spcPts val="600"/>
              </a:spcBef>
              <a:spcAft>
                <a:spcPts val="0"/>
              </a:spcAft>
              <a:buNone/>
            </a:pPr>
            <a:endParaRPr sz="2400">
              <a:solidFill>
                <a:srgbClr val="252525"/>
              </a:solidFill>
              <a:highlight>
                <a:srgbClr val="FFFFFF"/>
              </a:highlight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252525"/>
                </a:solidFill>
                <a:highlight>
                  <a:srgbClr val="FFFFFF"/>
                </a:highlight>
              </a:rPr>
              <a:t>Puzzle-friendly property implies that no solving strategy is much better than trying random values of </a:t>
            </a:r>
            <a:r>
              <a:rPr lang="en" sz="2400" i="1">
                <a:solidFill>
                  <a:srgbClr val="252525"/>
                </a:solidFill>
                <a:highlight>
                  <a:srgbClr val="FFFFFF"/>
                </a:highlight>
              </a:rPr>
              <a:t>x</a:t>
            </a:r>
            <a:r>
              <a:rPr lang="en" sz="2400">
                <a:solidFill>
                  <a:srgbClr val="252525"/>
                </a:solidFill>
                <a:highlight>
                  <a:srgbClr val="FFFFFF"/>
                </a:highlight>
              </a:rPr>
              <a:t>.</a:t>
            </a:r>
            <a:endParaRPr sz="2400">
              <a:solidFill>
                <a:srgbClr val="252525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Shape 653"/>
          <p:cNvSpPr txBox="1">
            <a:spLocks noGrp="1"/>
          </p:cNvSpPr>
          <p:nvPr>
            <p:ph type="title"/>
          </p:nvPr>
        </p:nvSpPr>
        <p:spPr>
          <a:xfrm>
            <a:off x="1485900" y="205979"/>
            <a:ext cx="6172200" cy="857475"/>
          </a:xfrm>
          <a:prstGeom prst="rect">
            <a:avLst/>
          </a:prstGeom>
        </p:spPr>
        <p:txBody>
          <a:bodyPr spcFirstLastPara="1" wrap="square" lIns="68569" tIns="68569" rIns="68569" bIns="68569" anchor="b" anchorCtr="0">
            <a:noAutofit/>
          </a:bodyPr>
          <a:lstStyle/>
          <a:p>
            <a:r>
              <a:rPr lang="en"/>
              <a:t>Hashcash</a:t>
            </a:r>
            <a:endParaRPr/>
          </a:p>
        </p:txBody>
      </p:sp>
      <p:sp>
        <p:nvSpPr>
          <p:cNvPr id="654" name="Shape 654"/>
          <p:cNvSpPr txBox="1">
            <a:spLocks noGrp="1"/>
          </p:cNvSpPr>
          <p:nvPr>
            <p:ph type="body" idx="1"/>
          </p:nvPr>
        </p:nvSpPr>
        <p:spPr>
          <a:xfrm>
            <a:off x="1485900" y="1200150"/>
            <a:ext cx="6080175" cy="372577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0" indent="0">
              <a:spcBef>
                <a:spcPts val="450"/>
              </a:spcBef>
              <a:buNone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It is a proof-of-work algorithm, which has been used as a denial-of-service counter-measure technique in a number of systems.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spcBef>
                <a:spcPts val="450"/>
              </a:spcBef>
              <a:buSzPts val="1100"/>
              <a:buNone/>
            </a:pP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spcBef>
                <a:spcPts val="450"/>
              </a:spcBef>
              <a:buNone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A hashcash stamp constitutes a proof-of-work which takes a parameterizable amount of work to compute for the sender. The recipient (and indeed anyone as it is publicly auditable) can verify received hashcash stamps efficiently.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spcBef>
                <a:spcPts val="450"/>
              </a:spcBef>
              <a:buNone/>
            </a:pP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spcBef>
                <a:spcPts val="450"/>
              </a:spcBef>
              <a:buNone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Hashcash was invented by Adam Back in 1997</a:t>
            </a:r>
            <a:endParaRPr/>
          </a:p>
          <a:p>
            <a:pPr marL="0" indent="0">
              <a:spcBef>
                <a:spcPts val="450"/>
              </a:spcBef>
              <a:buSzPts val="1100"/>
              <a:buNone/>
            </a:pPr>
            <a:endParaRPr sz="1800" u="sng">
              <a:solidFill>
                <a:schemeClr val="hlink"/>
              </a:solidFill>
              <a:latin typeface="Arial"/>
              <a:ea typeface="Arial"/>
              <a:cs typeface="Arial"/>
              <a:sym typeface="Arial"/>
              <a:hlinkClick r:id="rId3"/>
            </a:endParaRPr>
          </a:p>
          <a:p>
            <a:pPr marL="0" indent="0">
              <a:spcBef>
                <a:spcPts val="450"/>
              </a:spcBef>
              <a:buSzPts val="1100"/>
              <a:buNone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It is most widely used as the bitcoin mining function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spcBef>
                <a:spcPts val="450"/>
              </a:spcBef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05943750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Shape 659"/>
          <p:cNvSpPr txBox="1">
            <a:spLocks noGrp="1"/>
          </p:cNvSpPr>
          <p:nvPr>
            <p:ph type="title"/>
          </p:nvPr>
        </p:nvSpPr>
        <p:spPr>
          <a:xfrm>
            <a:off x="1485900" y="205979"/>
            <a:ext cx="6172200" cy="857250"/>
          </a:xfrm>
          <a:prstGeom prst="rect">
            <a:avLst/>
          </a:prstGeom>
        </p:spPr>
        <p:txBody>
          <a:bodyPr spcFirstLastPara="1" wrap="square" lIns="68569" tIns="68569" rIns="68569" bIns="68569" anchor="b" anchorCtr="0">
            <a:noAutofit/>
          </a:bodyPr>
          <a:lstStyle/>
          <a:p>
            <a:r>
              <a:rPr lang="en"/>
              <a:t>Reducing Spam</a:t>
            </a:r>
            <a:endParaRPr/>
          </a:p>
        </p:txBody>
      </p:sp>
      <p:sp>
        <p:nvSpPr>
          <p:cNvPr id="660" name="Shape 660"/>
          <p:cNvSpPr txBox="1"/>
          <p:nvPr/>
        </p:nvSpPr>
        <p:spPr>
          <a:xfrm>
            <a:off x="1485900" y="1320225"/>
            <a:ext cx="6172200" cy="670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r>
              <a:rPr lang="en" sz="1200" i="1"/>
              <a:t>“If I don’t know you and you want to send me a message, then you must prove that you spent, say, ten seconds of CPU time, just for me and just for this message” </a:t>
            </a:r>
            <a:r>
              <a:rPr lang="en" sz="1200"/>
              <a:t>[DN92]</a:t>
            </a:r>
            <a:endParaRPr sz="1200"/>
          </a:p>
        </p:txBody>
      </p:sp>
      <p:pic>
        <p:nvPicPr>
          <p:cNvPr id="661" name="Shape 6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6630806" y="2815933"/>
            <a:ext cx="1109850" cy="110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Shape 662"/>
          <p:cNvPicPr preferRelativeResize="0"/>
          <p:nvPr/>
        </p:nvPicPr>
        <p:blipFill rotWithShape="1">
          <a:blip r:embed="rId4">
            <a:alphaModFix/>
          </a:blip>
          <a:srcRect r="47028"/>
          <a:stretch/>
        </p:blipFill>
        <p:spPr>
          <a:xfrm>
            <a:off x="1382157" y="2265638"/>
            <a:ext cx="634969" cy="1046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" name="Shape 6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01281" y="2422022"/>
            <a:ext cx="303581" cy="303581"/>
          </a:xfrm>
          <a:prstGeom prst="rect">
            <a:avLst/>
          </a:prstGeom>
          <a:noFill/>
          <a:ln>
            <a:noFill/>
          </a:ln>
        </p:spPr>
      </p:pic>
      <p:sp>
        <p:nvSpPr>
          <p:cNvPr id="664" name="Shape 664"/>
          <p:cNvSpPr txBox="1"/>
          <p:nvPr/>
        </p:nvSpPr>
        <p:spPr>
          <a:xfrm>
            <a:off x="1396097" y="3016069"/>
            <a:ext cx="858600" cy="1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050"/>
              <a:t>Alice</a:t>
            </a:r>
            <a:endParaRPr sz="1050"/>
          </a:p>
        </p:txBody>
      </p:sp>
      <p:cxnSp>
        <p:nvCxnSpPr>
          <p:cNvPr id="665" name="Shape 665"/>
          <p:cNvCxnSpPr/>
          <p:nvPr/>
        </p:nvCxnSpPr>
        <p:spPr>
          <a:xfrm>
            <a:off x="2302050" y="2862638"/>
            <a:ext cx="970875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66" name="Shape 666"/>
          <p:cNvCxnSpPr/>
          <p:nvPr/>
        </p:nvCxnSpPr>
        <p:spPr>
          <a:xfrm>
            <a:off x="5445300" y="3319838"/>
            <a:ext cx="970875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667" name="Shape 6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44531" y="2879222"/>
            <a:ext cx="303581" cy="303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" name="Shape 66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44169" y="2756791"/>
            <a:ext cx="1281731" cy="943447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Shape 669"/>
          <p:cNvSpPr/>
          <p:nvPr/>
        </p:nvSpPr>
        <p:spPr>
          <a:xfrm>
            <a:off x="4250391" y="3676238"/>
            <a:ext cx="1018350" cy="353475"/>
          </a:xfrm>
          <a:prstGeom prst="roundRect">
            <a:avLst>
              <a:gd name="adj" fmla="val 16667"/>
            </a:avLst>
          </a:prstGeom>
          <a:solidFill>
            <a:srgbClr val="5B6D99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1800">
                <a:solidFill>
                  <a:srgbClr val="FFFFFF"/>
                </a:solidFill>
              </a:rPr>
              <a:t>Verifier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670" name="Shape 670"/>
          <p:cNvSpPr txBox="1"/>
          <p:nvPr/>
        </p:nvSpPr>
        <p:spPr>
          <a:xfrm>
            <a:off x="1968956" y="2901806"/>
            <a:ext cx="1789425" cy="1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050"/>
              <a:t>I am an approved contact</a:t>
            </a:r>
            <a:endParaRPr sz="1050"/>
          </a:p>
        </p:txBody>
      </p:sp>
      <p:sp>
        <p:nvSpPr>
          <p:cNvPr id="671" name="Shape 671"/>
          <p:cNvSpPr txBox="1"/>
          <p:nvPr/>
        </p:nvSpPr>
        <p:spPr>
          <a:xfrm>
            <a:off x="4201060" y="2476088"/>
            <a:ext cx="1196550" cy="353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350"/>
              <a:t>email Server</a:t>
            </a:r>
            <a:endParaRPr sz="1350"/>
          </a:p>
        </p:txBody>
      </p:sp>
      <p:grpSp>
        <p:nvGrpSpPr>
          <p:cNvPr id="672" name="Shape 672"/>
          <p:cNvGrpSpPr/>
          <p:nvPr/>
        </p:nvGrpSpPr>
        <p:grpSpPr>
          <a:xfrm>
            <a:off x="4081725" y="4098131"/>
            <a:ext cx="1338075" cy="592200"/>
            <a:chOff x="3842100" y="5768975"/>
            <a:chExt cx="1784100" cy="789600"/>
          </a:xfrm>
        </p:grpSpPr>
        <p:sp>
          <p:nvSpPr>
            <p:cNvPr id="673" name="Shape 673"/>
            <p:cNvSpPr/>
            <p:nvPr/>
          </p:nvSpPr>
          <p:spPr>
            <a:xfrm>
              <a:off x="3936450" y="5788625"/>
              <a:ext cx="1595400" cy="750300"/>
            </a:xfrm>
            <a:prstGeom prst="rect">
              <a:avLst/>
            </a:pr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674" name="Shape 674"/>
            <p:cNvSpPr txBox="1"/>
            <p:nvPr/>
          </p:nvSpPr>
          <p:spPr>
            <a:xfrm>
              <a:off x="3842100" y="5768975"/>
              <a:ext cx="1784100" cy="78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/>
            <a:p>
              <a:pPr algn="ctr">
                <a:buClr>
                  <a:schemeClr val="dk1"/>
                </a:buClr>
                <a:buSzPts val="1100"/>
              </a:pPr>
              <a:r>
                <a:rPr lang="en" sz="1050">
                  <a:solidFill>
                    <a:schemeClr val="dk1"/>
                  </a:solidFill>
                </a:rPr>
                <a:t>Approved contacts: </a:t>
              </a:r>
              <a:endParaRPr sz="1050">
                <a:solidFill>
                  <a:schemeClr val="dk1"/>
                </a:solidFill>
              </a:endParaRPr>
            </a:p>
            <a:p>
              <a:pPr marL="342900" indent="-238125">
                <a:buClr>
                  <a:schemeClr val="dk1"/>
                </a:buClr>
                <a:buSzPts val="1400"/>
                <a:buChar char="-"/>
              </a:pPr>
              <a:r>
                <a:rPr lang="en" sz="1050">
                  <a:solidFill>
                    <a:schemeClr val="dk1"/>
                  </a:solidFill>
                </a:rPr>
                <a:t>Alice</a:t>
              </a:r>
              <a:endParaRPr sz="1050">
                <a:solidFill>
                  <a:schemeClr val="dk1"/>
                </a:solidFill>
              </a:endParaRPr>
            </a:p>
            <a:p>
              <a:pPr marL="342900" indent="-238125">
                <a:buClr>
                  <a:schemeClr val="dk1"/>
                </a:buClr>
                <a:buSzPts val="1400"/>
                <a:buChar char="-"/>
              </a:pPr>
              <a:r>
                <a:rPr lang="en" sz="1050">
                  <a:solidFill>
                    <a:schemeClr val="dk1"/>
                  </a:solidFill>
                </a:rPr>
                <a:t>...</a:t>
              </a:r>
              <a:endParaRPr sz="1050"/>
            </a:p>
          </p:txBody>
        </p:sp>
      </p:grpSp>
      <p:sp>
        <p:nvSpPr>
          <p:cNvPr id="675" name="Shape 675"/>
          <p:cNvSpPr txBox="1"/>
          <p:nvPr/>
        </p:nvSpPr>
        <p:spPr>
          <a:xfrm>
            <a:off x="6970949" y="3759019"/>
            <a:ext cx="403875" cy="1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1050"/>
              <a:t>Bob</a:t>
            </a:r>
            <a:endParaRPr sz="1050"/>
          </a:p>
        </p:txBody>
      </p:sp>
      <p:pic>
        <p:nvPicPr>
          <p:cNvPr id="676" name="Shape 676"/>
          <p:cNvPicPr preferRelativeResize="0"/>
          <p:nvPr/>
        </p:nvPicPr>
        <p:blipFill rotWithShape="1">
          <a:blip r:embed="rId7">
            <a:alphaModFix/>
          </a:blip>
          <a:srcRect r="49969"/>
          <a:stretch/>
        </p:blipFill>
        <p:spPr>
          <a:xfrm>
            <a:off x="3448378" y="3182794"/>
            <a:ext cx="565669" cy="5324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1784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Shape 711"/>
          <p:cNvSpPr txBox="1">
            <a:spLocks noGrp="1"/>
          </p:cNvSpPr>
          <p:nvPr>
            <p:ph type="body" idx="1"/>
          </p:nvPr>
        </p:nvSpPr>
        <p:spPr>
          <a:xfrm>
            <a:off x="1485900" y="1200150"/>
            <a:ext cx="6172200" cy="8248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0" indent="0">
              <a:spcBef>
                <a:spcPts val="450"/>
              </a:spcBef>
              <a:buNone/>
            </a:pPr>
            <a:r>
              <a:rPr lang="en" sz="3450" b="1"/>
              <a:t>The Bitcoin hash function</a:t>
            </a:r>
            <a:endParaRPr sz="3450" b="1"/>
          </a:p>
        </p:txBody>
      </p:sp>
      <p:pic>
        <p:nvPicPr>
          <p:cNvPr id="712" name="Shape 712"/>
          <p:cNvPicPr preferRelativeResize="0"/>
          <p:nvPr/>
        </p:nvPicPr>
        <p:blipFill rotWithShape="1">
          <a:blip r:embed="rId3">
            <a:alphaModFix/>
          </a:blip>
          <a:srcRect l="23041"/>
          <a:stretch/>
        </p:blipFill>
        <p:spPr>
          <a:xfrm>
            <a:off x="4261407" y="2648682"/>
            <a:ext cx="3396694" cy="18860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878786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SHA-256 hash function</a:t>
            </a:r>
            <a:endParaRPr/>
          </a:p>
        </p:txBody>
      </p:sp>
      <p:sp>
        <p:nvSpPr>
          <p:cNvPr id="163" name="Google Shape;163;p26"/>
          <p:cNvSpPr txBox="1"/>
          <p:nvPr/>
        </p:nvSpPr>
        <p:spPr>
          <a:xfrm>
            <a:off x="855525" y="2808950"/>
            <a:ext cx="877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256 bits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4" name="Google Shape;164;p26"/>
          <p:cNvSpPr txBox="1"/>
          <p:nvPr/>
        </p:nvSpPr>
        <p:spPr>
          <a:xfrm>
            <a:off x="6960750" y="2847625"/>
            <a:ext cx="877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256 bits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5" name="Google Shape;165;p26"/>
          <p:cNvSpPr txBox="1"/>
          <p:nvPr/>
        </p:nvSpPr>
        <p:spPr>
          <a:xfrm>
            <a:off x="2093600" y="1611400"/>
            <a:ext cx="877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512 bits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6" name="Google Shape;166;p26"/>
          <p:cNvSpPr txBox="1"/>
          <p:nvPr/>
        </p:nvSpPr>
        <p:spPr>
          <a:xfrm>
            <a:off x="968900" y="4395350"/>
            <a:ext cx="6630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 dirty="0">
                <a:latin typeface="Trebuchet MS"/>
                <a:ea typeface="Trebuchet MS"/>
                <a:cs typeface="Trebuchet MS"/>
                <a:sym typeface="Trebuchet MS"/>
              </a:rPr>
              <a:t>Theorem:  If c is collision-free, then SHA-256 is collision-free.</a:t>
            </a:r>
            <a:endParaRPr sz="1800" u="sng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7" name="Google Shape;167;p26"/>
          <p:cNvSpPr txBox="1"/>
          <p:nvPr/>
        </p:nvSpPr>
        <p:spPr>
          <a:xfrm>
            <a:off x="6167925" y="1392325"/>
            <a:ext cx="1795800" cy="3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Trebuchet MS"/>
                <a:ea typeface="Trebuchet MS"/>
                <a:cs typeface="Trebuchet MS"/>
                <a:sym typeface="Trebuchet MS"/>
              </a:rPr>
              <a:t>Padding (10* | length)</a:t>
            </a:r>
            <a:endParaRPr sz="12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8" name="Google Shape;168;p26"/>
          <p:cNvSpPr/>
          <p:nvPr/>
        </p:nvSpPr>
        <p:spPr>
          <a:xfrm>
            <a:off x="986775" y="3151200"/>
            <a:ext cx="877800" cy="857400"/>
          </a:xfrm>
          <a:prstGeom prst="ellipse">
            <a:avLst/>
          </a:prstGeom>
          <a:solidFill>
            <a:srgbClr val="EA9999"/>
          </a:solidFill>
          <a:ln w="19050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IV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9" name="Google Shape;169;p26"/>
          <p:cNvSpPr txBox="1"/>
          <p:nvPr/>
        </p:nvSpPr>
        <p:spPr>
          <a:xfrm>
            <a:off x="2017100" y="1936350"/>
            <a:ext cx="1030800" cy="5679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Message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(block 1)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0" name="Google Shape;170;p26"/>
          <p:cNvSpPr txBox="1"/>
          <p:nvPr/>
        </p:nvSpPr>
        <p:spPr>
          <a:xfrm>
            <a:off x="3200425" y="1936350"/>
            <a:ext cx="1030800" cy="5679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Message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(block 2)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1" name="Google Shape;171;p26"/>
          <p:cNvSpPr txBox="1"/>
          <p:nvPr/>
        </p:nvSpPr>
        <p:spPr>
          <a:xfrm>
            <a:off x="5206925" y="1932975"/>
            <a:ext cx="877800" cy="5679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Trebuchet MS"/>
                <a:ea typeface="Trebuchet MS"/>
                <a:cs typeface="Trebuchet MS"/>
                <a:sym typeface="Trebuchet MS"/>
              </a:rPr>
              <a:t>Message</a:t>
            </a:r>
            <a:endParaRPr sz="120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Trebuchet MS"/>
                <a:ea typeface="Trebuchet MS"/>
                <a:cs typeface="Trebuchet MS"/>
                <a:sym typeface="Trebuchet MS"/>
              </a:rPr>
              <a:t>(block n)</a:t>
            </a:r>
            <a:endParaRPr sz="12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2" name="Google Shape;172;p26"/>
          <p:cNvSpPr txBox="1"/>
          <p:nvPr/>
        </p:nvSpPr>
        <p:spPr>
          <a:xfrm>
            <a:off x="6167925" y="1932975"/>
            <a:ext cx="196200" cy="5679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173" name="Google Shape;173;p26"/>
          <p:cNvCxnSpPr/>
          <p:nvPr/>
        </p:nvCxnSpPr>
        <p:spPr>
          <a:xfrm flipH="1">
            <a:off x="6380075" y="1682375"/>
            <a:ext cx="179100" cy="254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4" name="Google Shape;174;p26"/>
          <p:cNvSpPr/>
          <p:nvPr/>
        </p:nvSpPr>
        <p:spPr>
          <a:xfrm>
            <a:off x="6871100" y="3151200"/>
            <a:ext cx="877800" cy="857400"/>
          </a:xfrm>
          <a:prstGeom prst="ellipse">
            <a:avLst/>
          </a:prstGeom>
          <a:solidFill>
            <a:srgbClr val="93C47D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Hash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5" name="Google Shape;175;p26"/>
          <p:cNvSpPr/>
          <p:nvPr/>
        </p:nvSpPr>
        <p:spPr>
          <a:xfrm>
            <a:off x="2599700" y="2993450"/>
            <a:ext cx="448200" cy="712500"/>
          </a:xfrm>
          <a:prstGeom prst="snip1Rect">
            <a:avLst>
              <a:gd name="adj" fmla="val 50000"/>
            </a:avLst>
          </a:prstGeom>
          <a:solidFill>
            <a:srgbClr val="FFD966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c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176" name="Google Shape;176;p26"/>
          <p:cNvCxnSpPr/>
          <p:nvPr/>
        </p:nvCxnSpPr>
        <p:spPr>
          <a:xfrm>
            <a:off x="1888400" y="3579900"/>
            <a:ext cx="7113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7" name="Google Shape;177;p26"/>
          <p:cNvSpPr/>
          <p:nvPr/>
        </p:nvSpPr>
        <p:spPr>
          <a:xfrm>
            <a:off x="2211301" y="2519075"/>
            <a:ext cx="388475" cy="747075"/>
          </a:xfrm>
          <a:custGeom>
            <a:avLst/>
            <a:gdLst/>
            <a:ahLst/>
            <a:cxnLst/>
            <a:rect l="l" t="t" r="r" b="b"/>
            <a:pathLst>
              <a:path w="15539" h="29883" extrusionOk="0">
                <a:moveTo>
                  <a:pt x="0" y="0"/>
                </a:moveTo>
                <a:lnTo>
                  <a:pt x="597" y="29285"/>
                </a:lnTo>
                <a:lnTo>
                  <a:pt x="15539" y="29883"/>
                </a:ln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8" name="Google Shape;178;p26"/>
          <p:cNvSpPr/>
          <p:nvPr/>
        </p:nvSpPr>
        <p:spPr>
          <a:xfrm>
            <a:off x="3783025" y="2993450"/>
            <a:ext cx="448200" cy="712500"/>
          </a:xfrm>
          <a:prstGeom prst="snip1Rect">
            <a:avLst>
              <a:gd name="adj" fmla="val 50000"/>
            </a:avLst>
          </a:prstGeom>
          <a:solidFill>
            <a:srgbClr val="FFD966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c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9" name="Google Shape;179;p26"/>
          <p:cNvSpPr/>
          <p:nvPr/>
        </p:nvSpPr>
        <p:spPr>
          <a:xfrm>
            <a:off x="3394554" y="2519075"/>
            <a:ext cx="388475" cy="747075"/>
          </a:xfrm>
          <a:custGeom>
            <a:avLst/>
            <a:gdLst/>
            <a:ahLst/>
            <a:cxnLst/>
            <a:rect l="l" t="t" r="r" b="b"/>
            <a:pathLst>
              <a:path w="15539" h="29883" extrusionOk="0">
                <a:moveTo>
                  <a:pt x="0" y="0"/>
                </a:moveTo>
                <a:lnTo>
                  <a:pt x="597" y="29285"/>
                </a:lnTo>
                <a:lnTo>
                  <a:pt x="15539" y="29883"/>
                </a:ln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cxnSp>
        <p:nvCxnSpPr>
          <p:cNvPr id="180" name="Google Shape;180;p26"/>
          <p:cNvCxnSpPr/>
          <p:nvPr/>
        </p:nvCxnSpPr>
        <p:spPr>
          <a:xfrm>
            <a:off x="3047900" y="3579900"/>
            <a:ext cx="7113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81" name="Google Shape;181;p26"/>
          <p:cNvSpPr/>
          <p:nvPr/>
        </p:nvSpPr>
        <p:spPr>
          <a:xfrm>
            <a:off x="5763525" y="2993450"/>
            <a:ext cx="448200" cy="712500"/>
          </a:xfrm>
          <a:prstGeom prst="snip1Rect">
            <a:avLst>
              <a:gd name="adj" fmla="val 50000"/>
            </a:avLst>
          </a:prstGeom>
          <a:solidFill>
            <a:srgbClr val="FFD966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c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82" name="Google Shape;182;p26"/>
          <p:cNvSpPr/>
          <p:nvPr/>
        </p:nvSpPr>
        <p:spPr>
          <a:xfrm>
            <a:off x="5356929" y="2519075"/>
            <a:ext cx="388475" cy="747075"/>
          </a:xfrm>
          <a:custGeom>
            <a:avLst/>
            <a:gdLst/>
            <a:ahLst/>
            <a:cxnLst/>
            <a:rect l="l" t="t" r="r" b="b"/>
            <a:pathLst>
              <a:path w="15539" h="29883" extrusionOk="0">
                <a:moveTo>
                  <a:pt x="0" y="0"/>
                </a:moveTo>
                <a:lnTo>
                  <a:pt x="597" y="29285"/>
                </a:lnTo>
                <a:lnTo>
                  <a:pt x="15539" y="29883"/>
                </a:ln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cxnSp>
        <p:nvCxnSpPr>
          <p:cNvPr id="183" name="Google Shape;183;p26"/>
          <p:cNvCxnSpPr/>
          <p:nvPr/>
        </p:nvCxnSpPr>
        <p:spPr>
          <a:xfrm>
            <a:off x="4231225" y="3579900"/>
            <a:ext cx="15201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4" name="Google Shape;184;p26"/>
          <p:cNvCxnSpPr/>
          <p:nvPr/>
        </p:nvCxnSpPr>
        <p:spPr>
          <a:xfrm>
            <a:off x="6167925" y="3579900"/>
            <a:ext cx="7113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 to SHA256 standard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https://csrc.nist.gov/glossary/term/secure_hash_algorithm_256</a:t>
            </a:r>
            <a:endParaRPr lang="en-US" dirty="0"/>
          </a:p>
          <a:p>
            <a:r>
              <a:rPr lang="en-US" dirty="0">
                <a:hlinkClick r:id="rId3"/>
              </a:rPr>
              <a:t>https://nvlpubs.nist.gov/nistpubs/fips/nist.fips.180-4.pdf</a:t>
            </a:r>
            <a:endParaRPr lang="en-US" dirty="0"/>
          </a:p>
          <a:p>
            <a:r>
              <a:rPr lang="en-US" dirty="0">
                <a:hlinkClick r:id="rId4"/>
              </a:rPr>
              <a:t>https://infosecwriteups.com/breaking-down-sha-256-algorithm-2ce61d86f7a3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9509244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7"/>
          <p:cNvSpPr txBox="1">
            <a:spLocks noGrp="1"/>
          </p:cNvSpPr>
          <p:nvPr>
            <p:ph type="subTitle" idx="1"/>
          </p:nvPr>
        </p:nvSpPr>
        <p:spPr>
          <a:xfrm>
            <a:off x="685800" y="1834929"/>
            <a:ext cx="7772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Lecture 1.2: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Hash Pointers and Data Structures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8"/>
          <p:cNvSpPr txBox="1">
            <a:spLocks noGrp="1"/>
          </p:cNvSpPr>
          <p:nvPr>
            <p:ph type="body" idx="1"/>
          </p:nvPr>
        </p:nvSpPr>
        <p:spPr>
          <a:xfrm>
            <a:off x="457200" y="766850"/>
            <a:ext cx="82296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hash pointer is:</a:t>
            </a:r>
            <a:endParaRPr/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	* pointer to where some info is stored, and</a:t>
            </a:r>
            <a:endParaRPr/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	* (cryptographic) hash of the info</a:t>
            </a:r>
            <a:endParaRPr/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if we have a hash pointer, we can</a:t>
            </a:r>
            <a:endParaRPr/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	* ask to get the info back, and</a:t>
            </a:r>
            <a:endParaRPr/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	* verify that it hasn’t changed</a:t>
            </a:r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9"/>
          <p:cNvSpPr/>
          <p:nvPr/>
        </p:nvSpPr>
        <p:spPr>
          <a:xfrm>
            <a:off x="1422150" y="1873250"/>
            <a:ext cx="2166600" cy="25665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Trebuchet MS"/>
                <a:ea typeface="Trebuchet MS"/>
                <a:cs typeface="Trebuchet MS"/>
                <a:sym typeface="Trebuchet MS"/>
              </a:rPr>
              <a:t>(data)</a:t>
            </a:r>
            <a:endParaRPr sz="24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00" name="Google Shape;200;p29"/>
          <p:cNvSpPr txBox="1"/>
          <p:nvPr/>
        </p:nvSpPr>
        <p:spPr>
          <a:xfrm>
            <a:off x="5355300" y="1506600"/>
            <a:ext cx="3657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Trebuchet MS"/>
                <a:ea typeface="Trebuchet MS"/>
                <a:cs typeface="Trebuchet MS"/>
                <a:sym typeface="Trebuchet MS"/>
              </a:rPr>
              <a:t>H(  )</a:t>
            </a:r>
            <a:endParaRPr sz="48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01" name="Google Shape;201;p29"/>
          <p:cNvSpPr/>
          <p:nvPr/>
        </p:nvSpPr>
        <p:spPr>
          <a:xfrm>
            <a:off x="2477650" y="1151052"/>
            <a:ext cx="3788700" cy="877750"/>
          </a:xfrm>
          <a:custGeom>
            <a:avLst/>
            <a:gdLst/>
            <a:ahLst/>
            <a:cxnLst/>
            <a:rect l="l" t="t" r="r" b="b"/>
            <a:pathLst>
              <a:path w="151548" h="35110" extrusionOk="0">
                <a:moveTo>
                  <a:pt x="151548" y="35110"/>
                </a:moveTo>
                <a:lnTo>
                  <a:pt x="151104" y="0"/>
                </a:lnTo>
                <a:lnTo>
                  <a:pt x="0" y="445"/>
                </a:lnTo>
                <a:lnTo>
                  <a:pt x="0" y="29332"/>
                </a:lnTo>
              </a:path>
            </a:pathLst>
          </a:custGeom>
          <a:noFill/>
          <a:ln w="76200" cap="flat" cmpd="sng">
            <a:solidFill>
              <a:srgbClr val="990000"/>
            </a:solidFill>
            <a:prstDash val="solid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2" name="Google Shape;202;p29"/>
          <p:cNvSpPr txBox="1"/>
          <p:nvPr/>
        </p:nvSpPr>
        <p:spPr>
          <a:xfrm>
            <a:off x="5355300" y="2927900"/>
            <a:ext cx="2799900" cy="4572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will draw hash pointers like this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203" name="Google Shape;203;p29"/>
          <p:cNvCxnSpPr/>
          <p:nvPr/>
        </p:nvCxnSpPr>
        <p:spPr>
          <a:xfrm rot="10800000">
            <a:off x="6343975" y="2539950"/>
            <a:ext cx="133500" cy="388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blockchain Technologies?</a:t>
            </a:r>
            <a:endParaRPr/>
          </a:p>
        </p:txBody>
      </p:sp>
      <p:pic>
        <p:nvPicPr>
          <p:cNvPr id="262" name="Shape 262" descr="Screen Shot 2017-01-22 at 11.57.11 AM.png"/>
          <p:cNvPicPr preferRelativeResize="0"/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-76200" y="1063376"/>
            <a:ext cx="6959600" cy="1750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Shape 263" descr="Screen Shot 2017-01-22 at 12.04.25 PM.png"/>
          <p:cNvPicPr preferRelativeResize="0"/>
          <p:nvPr/>
        </p:nvPicPr>
        <p:blipFill>
          <a:blip r:embed="rId4">
            <a:alphaModFix amt="35000"/>
          </a:blip>
          <a:stretch>
            <a:fillRect/>
          </a:stretch>
        </p:blipFill>
        <p:spPr>
          <a:xfrm>
            <a:off x="4136878" y="1581026"/>
            <a:ext cx="5066375" cy="2163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Shape 264" descr="Screen Shot 2017-01-22 at 12.05.42 PM.png"/>
          <p:cNvPicPr preferRelativeResize="0"/>
          <p:nvPr/>
        </p:nvPicPr>
        <p:blipFill>
          <a:blip r:embed="rId5">
            <a:alphaModFix amt="45000"/>
          </a:blip>
          <a:stretch>
            <a:fillRect/>
          </a:stretch>
        </p:blipFill>
        <p:spPr>
          <a:xfrm>
            <a:off x="57742" y="4204301"/>
            <a:ext cx="6701482" cy="64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Shape 265" descr="Screen Shot 2017-01-22 at 11.58.42 A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77103" y="1128113"/>
            <a:ext cx="4189797" cy="29501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24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0"/>
          <p:cNvSpPr txBox="1">
            <a:spLocks noGrp="1"/>
          </p:cNvSpPr>
          <p:nvPr>
            <p:ph type="body" idx="1"/>
          </p:nvPr>
        </p:nvSpPr>
        <p:spPr>
          <a:xfrm>
            <a:off x="457200" y="1606600"/>
            <a:ext cx="8229600" cy="28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key idea: </a:t>
            </a:r>
            <a:endParaRPr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build data structures with hash pointers</a:t>
            </a:r>
            <a:endParaRPr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1"/>
          <p:cNvSpPr txBox="1">
            <a:spLocks noGrp="1"/>
          </p:cNvSpPr>
          <p:nvPr>
            <p:ph type="body" idx="1"/>
          </p:nvPr>
        </p:nvSpPr>
        <p:spPr>
          <a:xfrm>
            <a:off x="457200" y="128900"/>
            <a:ext cx="8229600" cy="6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linked list with hash pointers = “block chain”</a:t>
            </a:r>
            <a:endParaRPr/>
          </a:p>
        </p:txBody>
      </p:sp>
      <p:grpSp>
        <p:nvGrpSpPr>
          <p:cNvPr id="214" name="Google Shape;214;p31"/>
          <p:cNvGrpSpPr/>
          <p:nvPr/>
        </p:nvGrpSpPr>
        <p:grpSpPr>
          <a:xfrm>
            <a:off x="6044125" y="2269975"/>
            <a:ext cx="1344300" cy="2144400"/>
            <a:chOff x="5333050" y="2139900"/>
            <a:chExt cx="1344300" cy="2144400"/>
          </a:xfrm>
        </p:grpSpPr>
        <p:sp>
          <p:nvSpPr>
            <p:cNvPr id="215" name="Google Shape;215;p31"/>
            <p:cNvSpPr/>
            <p:nvPr/>
          </p:nvSpPr>
          <p:spPr>
            <a:xfrm>
              <a:off x="5333050" y="2462100"/>
              <a:ext cx="1344300" cy="1822200"/>
            </a:xfrm>
            <a:prstGeom prst="rect">
              <a:avLst/>
            </a:pr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latin typeface="Trebuchet MS"/>
                  <a:ea typeface="Trebuchet MS"/>
                  <a:cs typeface="Trebuchet MS"/>
                  <a:sym typeface="Trebuchet MS"/>
                </a:rPr>
                <a:t>data</a:t>
              </a:r>
              <a:endParaRPr sz="2400"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16" name="Google Shape;216;p31"/>
            <p:cNvSpPr/>
            <p:nvPr/>
          </p:nvSpPr>
          <p:spPr>
            <a:xfrm>
              <a:off x="5333050" y="2139900"/>
              <a:ext cx="1344300" cy="322200"/>
            </a:xfrm>
            <a:prstGeom prst="rect">
              <a:avLst/>
            </a:pr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Trebuchet MS"/>
                  <a:ea typeface="Trebuchet MS"/>
                  <a:cs typeface="Trebuchet MS"/>
                  <a:sym typeface="Trebuchet MS"/>
                </a:rPr>
                <a:t>prev: H(  )</a:t>
              </a:r>
              <a:endParaRPr sz="1800"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grpSp>
        <p:nvGrpSpPr>
          <p:cNvPr id="217" name="Google Shape;217;p31"/>
          <p:cNvGrpSpPr/>
          <p:nvPr/>
        </p:nvGrpSpPr>
        <p:grpSpPr>
          <a:xfrm>
            <a:off x="3685525" y="2269975"/>
            <a:ext cx="1344300" cy="2144400"/>
            <a:chOff x="5333050" y="2139900"/>
            <a:chExt cx="1344300" cy="2144400"/>
          </a:xfrm>
        </p:grpSpPr>
        <p:sp>
          <p:nvSpPr>
            <p:cNvPr id="218" name="Google Shape;218;p31"/>
            <p:cNvSpPr/>
            <p:nvPr/>
          </p:nvSpPr>
          <p:spPr>
            <a:xfrm>
              <a:off x="5333050" y="2462100"/>
              <a:ext cx="1344300" cy="1822200"/>
            </a:xfrm>
            <a:prstGeom prst="rect">
              <a:avLst/>
            </a:pr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latin typeface="Trebuchet MS"/>
                  <a:ea typeface="Trebuchet MS"/>
                  <a:cs typeface="Trebuchet MS"/>
                  <a:sym typeface="Trebuchet MS"/>
                </a:rPr>
                <a:t>data</a:t>
              </a:r>
              <a:endParaRPr sz="2400"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19" name="Google Shape;219;p31"/>
            <p:cNvSpPr/>
            <p:nvPr/>
          </p:nvSpPr>
          <p:spPr>
            <a:xfrm>
              <a:off x="5333050" y="2139900"/>
              <a:ext cx="1344300" cy="322200"/>
            </a:xfrm>
            <a:prstGeom prst="rect">
              <a:avLst/>
            </a:pr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Trebuchet MS"/>
                  <a:ea typeface="Trebuchet MS"/>
                  <a:cs typeface="Trebuchet MS"/>
                  <a:sym typeface="Trebuchet MS"/>
                </a:rPr>
                <a:t>prev: H(  )</a:t>
              </a:r>
              <a:endParaRPr sz="1800"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220" name="Google Shape;220;p31"/>
          <p:cNvSpPr/>
          <p:nvPr/>
        </p:nvSpPr>
        <p:spPr>
          <a:xfrm>
            <a:off x="5029825" y="2025527"/>
            <a:ext cx="2066550" cy="1388825"/>
          </a:xfrm>
          <a:custGeom>
            <a:avLst/>
            <a:gdLst/>
            <a:ahLst/>
            <a:cxnLst/>
            <a:rect l="l" t="t" r="r" b="b"/>
            <a:pathLst>
              <a:path w="82662" h="55553" extrusionOk="0">
                <a:moveTo>
                  <a:pt x="82662" y="16888"/>
                </a:moveTo>
                <a:lnTo>
                  <a:pt x="82662" y="445"/>
                </a:lnTo>
                <a:lnTo>
                  <a:pt x="19554" y="0"/>
                </a:lnTo>
                <a:lnTo>
                  <a:pt x="19999" y="55553"/>
                </a:lnTo>
                <a:lnTo>
                  <a:pt x="0" y="55109"/>
                </a:lnTo>
              </a:path>
            </a:pathLst>
          </a:custGeom>
          <a:noFill/>
          <a:ln w="38100" cap="flat" cmpd="sng">
            <a:solidFill>
              <a:srgbClr val="990000"/>
            </a:solidFill>
            <a:prstDash val="solid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1" name="Google Shape;221;p31"/>
          <p:cNvSpPr/>
          <p:nvPr/>
        </p:nvSpPr>
        <p:spPr>
          <a:xfrm>
            <a:off x="2674500" y="2025527"/>
            <a:ext cx="2066550" cy="1388825"/>
          </a:xfrm>
          <a:custGeom>
            <a:avLst/>
            <a:gdLst/>
            <a:ahLst/>
            <a:cxnLst/>
            <a:rect l="l" t="t" r="r" b="b"/>
            <a:pathLst>
              <a:path w="82662" h="55553" extrusionOk="0">
                <a:moveTo>
                  <a:pt x="82662" y="16888"/>
                </a:moveTo>
                <a:lnTo>
                  <a:pt x="82662" y="445"/>
                </a:lnTo>
                <a:lnTo>
                  <a:pt x="19554" y="0"/>
                </a:lnTo>
                <a:lnTo>
                  <a:pt x="19999" y="55553"/>
                </a:lnTo>
                <a:lnTo>
                  <a:pt x="0" y="55109"/>
                </a:lnTo>
              </a:path>
            </a:pathLst>
          </a:custGeom>
          <a:noFill/>
          <a:ln w="38100" cap="flat" cmpd="sng">
            <a:solidFill>
              <a:srgbClr val="990000"/>
            </a:solidFill>
            <a:prstDash val="solid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222" name="Google Shape;222;p31"/>
          <p:cNvGrpSpPr/>
          <p:nvPr/>
        </p:nvGrpSpPr>
        <p:grpSpPr>
          <a:xfrm>
            <a:off x="1326925" y="2269975"/>
            <a:ext cx="1344300" cy="2144400"/>
            <a:chOff x="5333050" y="2139900"/>
            <a:chExt cx="1344300" cy="2144400"/>
          </a:xfrm>
        </p:grpSpPr>
        <p:sp>
          <p:nvSpPr>
            <p:cNvPr id="223" name="Google Shape;223;p31"/>
            <p:cNvSpPr/>
            <p:nvPr/>
          </p:nvSpPr>
          <p:spPr>
            <a:xfrm>
              <a:off x="5333050" y="2462100"/>
              <a:ext cx="1344300" cy="1822200"/>
            </a:xfrm>
            <a:prstGeom prst="rect">
              <a:avLst/>
            </a:pr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latin typeface="Trebuchet MS"/>
                  <a:ea typeface="Trebuchet MS"/>
                  <a:cs typeface="Trebuchet MS"/>
                  <a:sym typeface="Trebuchet MS"/>
                </a:rPr>
                <a:t>data</a:t>
              </a:r>
              <a:endParaRPr sz="2400"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24" name="Google Shape;224;p31"/>
            <p:cNvSpPr/>
            <p:nvPr/>
          </p:nvSpPr>
          <p:spPr>
            <a:xfrm>
              <a:off x="5333050" y="2139900"/>
              <a:ext cx="1344300" cy="322200"/>
            </a:xfrm>
            <a:prstGeom prst="rect">
              <a:avLst/>
            </a:pr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Trebuchet MS"/>
                  <a:ea typeface="Trebuchet MS"/>
                  <a:cs typeface="Trebuchet MS"/>
                  <a:sym typeface="Trebuchet MS"/>
                </a:rPr>
                <a:t>prev: H(  )</a:t>
              </a:r>
              <a:endParaRPr sz="1800"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225" name="Google Shape;225;p31"/>
          <p:cNvSpPr/>
          <p:nvPr/>
        </p:nvSpPr>
        <p:spPr>
          <a:xfrm>
            <a:off x="319175" y="2025527"/>
            <a:ext cx="2066550" cy="1388825"/>
          </a:xfrm>
          <a:custGeom>
            <a:avLst/>
            <a:gdLst/>
            <a:ahLst/>
            <a:cxnLst/>
            <a:rect l="l" t="t" r="r" b="b"/>
            <a:pathLst>
              <a:path w="82662" h="55553" extrusionOk="0">
                <a:moveTo>
                  <a:pt x="82662" y="16888"/>
                </a:moveTo>
                <a:lnTo>
                  <a:pt x="82662" y="445"/>
                </a:lnTo>
                <a:lnTo>
                  <a:pt x="19554" y="0"/>
                </a:lnTo>
                <a:lnTo>
                  <a:pt x="19999" y="55553"/>
                </a:lnTo>
                <a:lnTo>
                  <a:pt x="0" y="55109"/>
                </a:lnTo>
              </a:path>
            </a:pathLst>
          </a:custGeom>
          <a:noFill/>
          <a:ln w="38100" cap="flat" cmpd="sng">
            <a:solidFill>
              <a:srgbClr val="990000"/>
            </a:solidFill>
            <a:prstDash val="solid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6" name="Google Shape;226;p31"/>
          <p:cNvSpPr txBox="1"/>
          <p:nvPr/>
        </p:nvSpPr>
        <p:spPr>
          <a:xfrm>
            <a:off x="7096375" y="860525"/>
            <a:ext cx="1414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Trebuchet MS"/>
                <a:ea typeface="Trebuchet MS"/>
                <a:cs typeface="Trebuchet MS"/>
                <a:sym typeface="Trebuchet MS"/>
              </a:rPr>
              <a:t>H(  )</a:t>
            </a:r>
            <a:endParaRPr sz="36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27" name="Google Shape;227;p31"/>
          <p:cNvSpPr/>
          <p:nvPr/>
        </p:nvSpPr>
        <p:spPr>
          <a:xfrm>
            <a:off x="7388529" y="1282725"/>
            <a:ext cx="444425" cy="2177650"/>
          </a:xfrm>
          <a:custGeom>
            <a:avLst/>
            <a:gdLst/>
            <a:ahLst/>
            <a:cxnLst/>
            <a:rect l="l" t="t" r="r" b="b"/>
            <a:pathLst>
              <a:path w="17777" h="87106" extrusionOk="0">
                <a:moveTo>
                  <a:pt x="16888" y="0"/>
                </a:moveTo>
                <a:lnTo>
                  <a:pt x="17777" y="87106"/>
                </a:lnTo>
                <a:lnTo>
                  <a:pt x="0" y="87106"/>
                </a:lnTo>
              </a:path>
            </a:pathLst>
          </a:custGeom>
          <a:noFill/>
          <a:ln w="38100" cap="flat" cmpd="sng">
            <a:solidFill>
              <a:srgbClr val="990000"/>
            </a:solidFill>
            <a:prstDash val="solid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8" name="Google Shape;228;p31"/>
          <p:cNvSpPr txBox="1">
            <a:spLocks noGrp="1"/>
          </p:cNvSpPr>
          <p:nvPr>
            <p:ph type="body" idx="1"/>
          </p:nvPr>
        </p:nvSpPr>
        <p:spPr>
          <a:xfrm>
            <a:off x="2299900" y="4507118"/>
            <a:ext cx="4255200" cy="566700"/>
          </a:xfrm>
          <a:prstGeom prst="rect">
            <a:avLst/>
          </a:prstGeom>
          <a:solidFill>
            <a:srgbClr val="FFF2CC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dirty="0"/>
              <a:t>use case: tamper-evident log</a:t>
            </a:r>
            <a:endParaRPr sz="2400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2"/>
          <p:cNvSpPr txBox="1">
            <a:spLocks noGrp="1"/>
          </p:cNvSpPr>
          <p:nvPr>
            <p:ph type="body" idx="1"/>
          </p:nvPr>
        </p:nvSpPr>
        <p:spPr>
          <a:xfrm>
            <a:off x="457200" y="128900"/>
            <a:ext cx="8229600" cy="6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detecting tampering</a:t>
            </a:r>
            <a:endParaRPr/>
          </a:p>
        </p:txBody>
      </p:sp>
      <p:grpSp>
        <p:nvGrpSpPr>
          <p:cNvPr id="234" name="Google Shape;234;p32"/>
          <p:cNvGrpSpPr/>
          <p:nvPr/>
        </p:nvGrpSpPr>
        <p:grpSpPr>
          <a:xfrm>
            <a:off x="6044125" y="2269975"/>
            <a:ext cx="1344300" cy="2144400"/>
            <a:chOff x="5333050" y="2139900"/>
            <a:chExt cx="1344300" cy="2144400"/>
          </a:xfrm>
        </p:grpSpPr>
        <p:sp>
          <p:nvSpPr>
            <p:cNvPr id="235" name="Google Shape;235;p32"/>
            <p:cNvSpPr/>
            <p:nvPr/>
          </p:nvSpPr>
          <p:spPr>
            <a:xfrm>
              <a:off x="5333050" y="2462100"/>
              <a:ext cx="1344300" cy="1822200"/>
            </a:xfrm>
            <a:prstGeom prst="rect">
              <a:avLst/>
            </a:pr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latin typeface="Trebuchet MS"/>
                  <a:ea typeface="Trebuchet MS"/>
                  <a:cs typeface="Trebuchet MS"/>
                  <a:sym typeface="Trebuchet MS"/>
                </a:rPr>
                <a:t>data</a:t>
              </a:r>
              <a:endParaRPr sz="2400"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36" name="Google Shape;236;p32"/>
            <p:cNvSpPr/>
            <p:nvPr/>
          </p:nvSpPr>
          <p:spPr>
            <a:xfrm>
              <a:off x="5333050" y="2139900"/>
              <a:ext cx="1344300" cy="322200"/>
            </a:xfrm>
            <a:prstGeom prst="rect">
              <a:avLst/>
            </a:pr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Trebuchet MS"/>
                  <a:ea typeface="Trebuchet MS"/>
                  <a:cs typeface="Trebuchet MS"/>
                  <a:sym typeface="Trebuchet MS"/>
                </a:rPr>
                <a:t>prev: H(  )</a:t>
              </a:r>
              <a:endParaRPr sz="1800"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grpSp>
        <p:nvGrpSpPr>
          <p:cNvPr id="237" name="Google Shape;237;p32"/>
          <p:cNvGrpSpPr/>
          <p:nvPr/>
        </p:nvGrpSpPr>
        <p:grpSpPr>
          <a:xfrm>
            <a:off x="3685525" y="2269975"/>
            <a:ext cx="1344300" cy="2144400"/>
            <a:chOff x="5333050" y="2139900"/>
            <a:chExt cx="1344300" cy="2144400"/>
          </a:xfrm>
        </p:grpSpPr>
        <p:sp>
          <p:nvSpPr>
            <p:cNvPr id="238" name="Google Shape;238;p32"/>
            <p:cNvSpPr/>
            <p:nvPr/>
          </p:nvSpPr>
          <p:spPr>
            <a:xfrm>
              <a:off x="5333050" y="2462100"/>
              <a:ext cx="1344300" cy="1822200"/>
            </a:xfrm>
            <a:prstGeom prst="rect">
              <a:avLst/>
            </a:pr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latin typeface="Trebuchet MS"/>
                  <a:ea typeface="Trebuchet MS"/>
                  <a:cs typeface="Trebuchet MS"/>
                  <a:sym typeface="Trebuchet MS"/>
                </a:rPr>
                <a:t>data</a:t>
              </a:r>
              <a:endParaRPr sz="2400"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39" name="Google Shape;239;p32"/>
            <p:cNvSpPr/>
            <p:nvPr/>
          </p:nvSpPr>
          <p:spPr>
            <a:xfrm>
              <a:off x="5333050" y="2139900"/>
              <a:ext cx="1344300" cy="322200"/>
            </a:xfrm>
            <a:prstGeom prst="rect">
              <a:avLst/>
            </a:pr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Trebuchet MS"/>
                  <a:ea typeface="Trebuchet MS"/>
                  <a:cs typeface="Trebuchet MS"/>
                  <a:sym typeface="Trebuchet MS"/>
                </a:rPr>
                <a:t>prev: H(  )</a:t>
              </a:r>
              <a:endParaRPr sz="1800"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240" name="Google Shape;240;p32"/>
          <p:cNvSpPr/>
          <p:nvPr/>
        </p:nvSpPr>
        <p:spPr>
          <a:xfrm>
            <a:off x="5029825" y="2025527"/>
            <a:ext cx="2066550" cy="1388825"/>
          </a:xfrm>
          <a:custGeom>
            <a:avLst/>
            <a:gdLst/>
            <a:ahLst/>
            <a:cxnLst/>
            <a:rect l="l" t="t" r="r" b="b"/>
            <a:pathLst>
              <a:path w="82662" h="55553" extrusionOk="0">
                <a:moveTo>
                  <a:pt x="82662" y="16888"/>
                </a:moveTo>
                <a:lnTo>
                  <a:pt x="82662" y="445"/>
                </a:lnTo>
                <a:lnTo>
                  <a:pt x="19554" y="0"/>
                </a:lnTo>
                <a:lnTo>
                  <a:pt x="19999" y="55553"/>
                </a:lnTo>
                <a:lnTo>
                  <a:pt x="0" y="55109"/>
                </a:lnTo>
              </a:path>
            </a:pathLst>
          </a:custGeom>
          <a:noFill/>
          <a:ln w="38100" cap="flat" cmpd="sng">
            <a:solidFill>
              <a:srgbClr val="990000"/>
            </a:solidFill>
            <a:prstDash val="solid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1" name="Google Shape;241;p32"/>
          <p:cNvSpPr/>
          <p:nvPr/>
        </p:nvSpPr>
        <p:spPr>
          <a:xfrm>
            <a:off x="2674500" y="2025527"/>
            <a:ext cx="2066550" cy="1388825"/>
          </a:xfrm>
          <a:custGeom>
            <a:avLst/>
            <a:gdLst/>
            <a:ahLst/>
            <a:cxnLst/>
            <a:rect l="l" t="t" r="r" b="b"/>
            <a:pathLst>
              <a:path w="82662" h="55553" extrusionOk="0">
                <a:moveTo>
                  <a:pt x="82662" y="16888"/>
                </a:moveTo>
                <a:lnTo>
                  <a:pt x="82662" y="445"/>
                </a:lnTo>
                <a:lnTo>
                  <a:pt x="19554" y="0"/>
                </a:lnTo>
                <a:lnTo>
                  <a:pt x="19999" y="55553"/>
                </a:lnTo>
                <a:lnTo>
                  <a:pt x="0" y="55109"/>
                </a:lnTo>
              </a:path>
            </a:pathLst>
          </a:custGeom>
          <a:noFill/>
          <a:ln w="38100" cap="flat" cmpd="sng">
            <a:solidFill>
              <a:srgbClr val="990000"/>
            </a:solidFill>
            <a:prstDash val="solid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242" name="Google Shape;242;p32"/>
          <p:cNvGrpSpPr/>
          <p:nvPr/>
        </p:nvGrpSpPr>
        <p:grpSpPr>
          <a:xfrm>
            <a:off x="1326925" y="2269975"/>
            <a:ext cx="1344300" cy="2144400"/>
            <a:chOff x="5333050" y="2139900"/>
            <a:chExt cx="1344300" cy="2144400"/>
          </a:xfrm>
        </p:grpSpPr>
        <p:sp>
          <p:nvSpPr>
            <p:cNvPr id="243" name="Google Shape;243;p32"/>
            <p:cNvSpPr/>
            <p:nvPr/>
          </p:nvSpPr>
          <p:spPr>
            <a:xfrm>
              <a:off x="5333050" y="2462100"/>
              <a:ext cx="1344300" cy="1822200"/>
            </a:xfrm>
            <a:prstGeom prst="rect">
              <a:avLst/>
            </a:pr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latin typeface="Trebuchet MS"/>
                  <a:ea typeface="Trebuchet MS"/>
                  <a:cs typeface="Trebuchet MS"/>
                  <a:sym typeface="Trebuchet MS"/>
                </a:rPr>
                <a:t>data</a:t>
              </a:r>
              <a:endParaRPr sz="2400"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44" name="Google Shape;244;p32"/>
            <p:cNvSpPr/>
            <p:nvPr/>
          </p:nvSpPr>
          <p:spPr>
            <a:xfrm>
              <a:off x="5333050" y="2139900"/>
              <a:ext cx="1344300" cy="322200"/>
            </a:xfrm>
            <a:prstGeom prst="rect">
              <a:avLst/>
            </a:pr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Trebuchet MS"/>
                  <a:ea typeface="Trebuchet MS"/>
                  <a:cs typeface="Trebuchet MS"/>
                  <a:sym typeface="Trebuchet MS"/>
                </a:rPr>
                <a:t>prev: H(  )</a:t>
              </a:r>
              <a:endParaRPr sz="1800"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245" name="Google Shape;245;p32"/>
          <p:cNvSpPr/>
          <p:nvPr/>
        </p:nvSpPr>
        <p:spPr>
          <a:xfrm>
            <a:off x="319175" y="2025527"/>
            <a:ext cx="2066550" cy="1388825"/>
          </a:xfrm>
          <a:custGeom>
            <a:avLst/>
            <a:gdLst/>
            <a:ahLst/>
            <a:cxnLst/>
            <a:rect l="l" t="t" r="r" b="b"/>
            <a:pathLst>
              <a:path w="82662" h="55553" extrusionOk="0">
                <a:moveTo>
                  <a:pt x="82662" y="16888"/>
                </a:moveTo>
                <a:lnTo>
                  <a:pt x="82662" y="445"/>
                </a:lnTo>
                <a:lnTo>
                  <a:pt x="19554" y="0"/>
                </a:lnTo>
                <a:lnTo>
                  <a:pt x="19999" y="55553"/>
                </a:lnTo>
                <a:lnTo>
                  <a:pt x="0" y="55109"/>
                </a:lnTo>
              </a:path>
            </a:pathLst>
          </a:custGeom>
          <a:noFill/>
          <a:ln w="38100" cap="flat" cmpd="sng">
            <a:solidFill>
              <a:srgbClr val="990000"/>
            </a:solidFill>
            <a:prstDash val="solid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6" name="Google Shape;246;p32"/>
          <p:cNvSpPr txBox="1"/>
          <p:nvPr/>
        </p:nvSpPr>
        <p:spPr>
          <a:xfrm>
            <a:off x="7096375" y="860525"/>
            <a:ext cx="1414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Trebuchet MS"/>
                <a:ea typeface="Trebuchet MS"/>
                <a:cs typeface="Trebuchet MS"/>
                <a:sym typeface="Trebuchet MS"/>
              </a:rPr>
              <a:t>H(  )</a:t>
            </a:r>
            <a:endParaRPr sz="36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47" name="Google Shape;247;p32"/>
          <p:cNvSpPr/>
          <p:nvPr/>
        </p:nvSpPr>
        <p:spPr>
          <a:xfrm>
            <a:off x="7388529" y="1282725"/>
            <a:ext cx="444425" cy="2177650"/>
          </a:xfrm>
          <a:custGeom>
            <a:avLst/>
            <a:gdLst/>
            <a:ahLst/>
            <a:cxnLst/>
            <a:rect l="l" t="t" r="r" b="b"/>
            <a:pathLst>
              <a:path w="17777" h="87106" extrusionOk="0">
                <a:moveTo>
                  <a:pt x="16888" y="0"/>
                </a:moveTo>
                <a:lnTo>
                  <a:pt x="17777" y="87106"/>
                </a:lnTo>
                <a:lnTo>
                  <a:pt x="0" y="87106"/>
                </a:lnTo>
              </a:path>
            </a:pathLst>
          </a:custGeom>
          <a:noFill/>
          <a:ln w="38100" cap="flat" cmpd="sng">
            <a:solidFill>
              <a:srgbClr val="990000"/>
            </a:solidFill>
            <a:prstDash val="solid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8" name="Google Shape;248;p32"/>
          <p:cNvSpPr txBox="1">
            <a:spLocks noGrp="1"/>
          </p:cNvSpPr>
          <p:nvPr>
            <p:ph type="body" idx="1"/>
          </p:nvPr>
        </p:nvSpPr>
        <p:spPr>
          <a:xfrm>
            <a:off x="2299900" y="4525279"/>
            <a:ext cx="4255200" cy="566700"/>
          </a:xfrm>
          <a:prstGeom prst="rect">
            <a:avLst/>
          </a:prstGeom>
          <a:solidFill>
            <a:srgbClr val="FFF2CC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dirty="0"/>
              <a:t>use case: tamper-evident log</a:t>
            </a:r>
            <a:endParaRPr sz="2400" dirty="0"/>
          </a:p>
        </p:txBody>
      </p:sp>
      <p:sp>
        <p:nvSpPr>
          <p:cNvPr id="249" name="Google Shape;249;p32"/>
          <p:cNvSpPr/>
          <p:nvPr/>
        </p:nvSpPr>
        <p:spPr>
          <a:xfrm>
            <a:off x="1658475" y="3236250"/>
            <a:ext cx="444420" cy="688824"/>
          </a:xfrm>
          <a:prstGeom prst="lightningBolt">
            <a:avLst/>
          </a:prstGeom>
          <a:solidFill>
            <a:srgbClr val="FFFF00"/>
          </a:solidFill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32"/>
          <p:cNvSpPr/>
          <p:nvPr/>
        </p:nvSpPr>
        <p:spPr>
          <a:xfrm>
            <a:off x="4135463" y="2227338"/>
            <a:ext cx="444420" cy="688824"/>
          </a:xfrm>
          <a:prstGeom prst="lightningBolt">
            <a:avLst/>
          </a:prstGeom>
          <a:solidFill>
            <a:srgbClr val="FFFF00"/>
          </a:solidFill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32"/>
          <p:cNvSpPr/>
          <p:nvPr/>
        </p:nvSpPr>
        <p:spPr>
          <a:xfrm>
            <a:off x="6494063" y="2227338"/>
            <a:ext cx="444420" cy="688824"/>
          </a:xfrm>
          <a:prstGeom prst="lightningBolt">
            <a:avLst/>
          </a:prstGeom>
          <a:solidFill>
            <a:srgbClr val="FFFF00"/>
          </a:solidFill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</a:t>
            </a:r>
            <a:r>
              <a:rPr lang="en" dirty="0"/>
              <a:t>amper-evident log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The World’s Oldest </a:t>
            </a:r>
            <a:r>
              <a:rPr lang="en-US" dirty="0" err="1">
                <a:hlinkClick r:id="rId2"/>
              </a:rPr>
              <a:t>Blockchain</a:t>
            </a:r>
            <a:r>
              <a:rPr lang="en-US" dirty="0">
                <a:hlinkClick r:id="rId2"/>
              </a:rPr>
              <a:t> Has Been Hiding in the New York Times Since 1995</a:t>
            </a:r>
            <a:endParaRPr lang="en-US" dirty="0"/>
          </a:p>
          <a:p>
            <a:r>
              <a:rPr lang="en-US" dirty="0">
                <a:hlinkClick r:id="rId3"/>
              </a:rPr>
              <a:t>http://www.surety.com/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6092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Why blockchain Technologies?</a:t>
            </a:r>
            <a:endParaRPr dirty="0"/>
          </a:p>
        </p:txBody>
      </p:sp>
      <p:pic>
        <p:nvPicPr>
          <p:cNvPr id="271" name="Shape 2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3312" y="979826"/>
            <a:ext cx="6675164" cy="41636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7628478" y="4751086"/>
            <a:ext cx="13306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circa 2017Q1</a:t>
            </a:r>
          </a:p>
        </p:txBody>
      </p:sp>
    </p:spTree>
    <p:extLst>
      <p:ext uri="{BB962C8B-B14F-4D97-AF65-F5344CB8AC3E}">
        <p14:creationId xmlns:p14="http://schemas.microsoft.com/office/powerpoint/2010/main" val="38459648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Why blockchain Technologies?</a:t>
            </a:r>
            <a:endParaRPr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94" y="1063454"/>
            <a:ext cx="7762673" cy="40306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35050" y="4333673"/>
            <a:ext cx="11089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https://www.venturescanner.com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242300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imple 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1744</Words>
  <Application>Microsoft Office PowerPoint</Application>
  <PresentationFormat>On-screen Show (16:9)</PresentationFormat>
  <Paragraphs>325</Paragraphs>
  <Slides>73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73</vt:i4>
      </vt:variant>
    </vt:vector>
  </HeadingPairs>
  <TitlesOfParts>
    <vt:vector size="80" baseType="lpstr">
      <vt:lpstr>Arial</vt:lpstr>
      <vt:lpstr>Calibri</vt:lpstr>
      <vt:lpstr>Cambria Math</vt:lpstr>
      <vt:lpstr>Trebuchet MS</vt:lpstr>
      <vt:lpstr>Wingdings</vt:lpstr>
      <vt:lpstr>Simple Light</vt:lpstr>
      <vt:lpstr>1_Simple Light</vt:lpstr>
      <vt:lpstr>FinTech: Blockchain Technologies</vt:lpstr>
      <vt:lpstr>What is this course about?</vt:lpstr>
      <vt:lpstr>Some history</vt:lpstr>
      <vt:lpstr>Genesis</vt:lpstr>
      <vt:lpstr>PowerPoint Presentation</vt:lpstr>
      <vt:lpstr>Why blockchain Technologies?</vt:lpstr>
      <vt:lpstr>Why blockchain Technologies?</vt:lpstr>
      <vt:lpstr>Why blockchain Technologies?</vt:lpstr>
      <vt:lpstr>Why blockchain Technologies?</vt:lpstr>
      <vt:lpstr>Why blockchain Technologies?</vt:lpstr>
      <vt:lpstr>US regulator joined the R3 consortium (Illinois Department of Financial and Professional Regulation (IDFPR))</vt:lpstr>
      <vt:lpstr>PowerPoint Presentation</vt:lpstr>
      <vt:lpstr>PowerPoint Presentation</vt:lpstr>
      <vt:lpstr>Why blockchain Technologies?</vt:lpstr>
      <vt:lpstr>PowerPoint Presentation</vt:lpstr>
      <vt:lpstr>Where is the money from?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Craze of 2021</vt:lpstr>
      <vt:lpstr>PowerPoint Presentation</vt:lpstr>
      <vt:lpstr>PowerPoint Presentation</vt:lpstr>
      <vt:lpstr>PowerPoint Presentation</vt:lpstr>
      <vt:lpstr>PowerPoint Presentation</vt:lpstr>
      <vt:lpstr>Regulatory, academic, and educational responses</vt:lpstr>
      <vt:lpstr>PowerPoint Presentation</vt:lpstr>
      <vt:lpstr>PowerPoint Presentation</vt:lpstr>
      <vt:lpstr>The Crash of 2022</vt:lpstr>
      <vt:lpstr>Summer 2022</vt:lpstr>
      <vt:lpstr>Recovery: Late 2023 - today</vt:lpstr>
      <vt:lpstr>PowerPoint Presentation</vt:lpstr>
      <vt:lpstr>Why blockchain Technologies?</vt:lpstr>
      <vt:lpstr>Two pillars of blockchains</vt:lpstr>
      <vt:lpstr>Contact Info</vt:lpstr>
      <vt:lpstr>Lectures material</vt:lpstr>
      <vt:lpstr>Textbook</vt:lpstr>
      <vt:lpstr>Evaluation</vt:lpstr>
      <vt:lpstr>Class participation</vt:lpstr>
      <vt:lpstr>Final Project </vt:lpstr>
      <vt:lpstr>My goal with this course</vt:lpstr>
      <vt:lpstr>PowerPoint Presentation</vt:lpstr>
      <vt:lpstr>Lecture 1</vt:lpstr>
      <vt:lpstr>This lecture</vt:lpstr>
      <vt:lpstr>PowerPoint Presentation</vt:lpstr>
      <vt:lpstr>PowerPoint Presentation</vt:lpstr>
      <vt:lpstr>Hash property 1: Collision-free</vt:lpstr>
      <vt:lpstr>PowerPoint Presentation</vt:lpstr>
      <vt:lpstr>PowerPoint Presentation</vt:lpstr>
      <vt:lpstr>PowerPoint Presentation</vt:lpstr>
      <vt:lpstr>Existing Schemes</vt:lpstr>
      <vt:lpstr>Application: Hash as message digest</vt:lpstr>
      <vt:lpstr>Hash property 2: Hiding</vt:lpstr>
      <vt:lpstr>Application: Commitment</vt:lpstr>
      <vt:lpstr>Hash property 3: Puzzle-friendly</vt:lpstr>
      <vt:lpstr>Hash function review</vt:lpstr>
      <vt:lpstr>Application: Search puzzle</vt:lpstr>
      <vt:lpstr>Hashcash</vt:lpstr>
      <vt:lpstr>Reducing Spam</vt:lpstr>
      <vt:lpstr>PowerPoint Presentation</vt:lpstr>
      <vt:lpstr>SHA-256 hash function</vt:lpstr>
      <vt:lpstr>References to SHA256 standard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Tamper-evident log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</dc:title>
  <cp:lastModifiedBy>Jiasun Li</cp:lastModifiedBy>
  <cp:revision>117</cp:revision>
  <dcterms:modified xsi:type="dcterms:W3CDTF">2024-08-24T00:20:38Z</dcterms:modified>
</cp:coreProperties>
</file>